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69" r:id="rId6"/>
    <p:sldId id="280" r:id="rId7"/>
    <p:sldId id="274" r:id="rId8"/>
    <p:sldId id="284" r:id="rId9"/>
    <p:sldId id="285" r:id="rId10"/>
    <p:sldId id="257" r:id="rId11"/>
    <p:sldId id="258" r:id="rId12"/>
    <p:sldId id="259" r:id="rId13"/>
    <p:sldId id="273" r:id="rId14"/>
    <p:sldId id="283" r:id="rId15"/>
    <p:sldId id="262" r:id="rId16"/>
    <p:sldId id="271" r:id="rId17"/>
    <p:sldId id="272" r:id="rId18"/>
    <p:sldId id="265" r:id="rId19"/>
    <p:sldId id="286" r:id="rId20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1E7A50-7F4A-2E45-9759-73926DCDB6CF}" name="Řežábek Jan, Mgr." initials="ŘM" userId="S::rezabekj@mzcr.cz::bd313979-6aa0-42e0-8102-6c05a0a9c8b7" providerId="AD"/>
  <p188:author id="{E12B6992-07A6-C686-3690-5E14791E90D2}" name="Kyselý Zdeněk, Mgr." initials="KZM" userId="S::kyselyz@mzcr.cz::e6a1abba-87fa-4d0d-8be7-ec655e9b706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835254-3009-3E45-B256-419644580832}" v="139" dt="2024-09-26T14:51:39.445"/>
    <p1510:client id="{A624080B-AAE9-422E-BC1D-60958E781278}" v="2131" dt="2024-09-26T14:18:59.960"/>
    <p1510:client id="{A7DD8931-1506-7F45-DCAD-CEF5262B7BDC}" v="26" dt="2024-09-27T06:32:21.082"/>
    <p1510:client id="{DBF3E2C9-A539-DD4D-7380-0059FCE8C3DB}" v="4" dt="2024-09-26T08:29:28.515"/>
    <p1510:client id="{F0441AFE-49A9-0007-35C1-8CDD4B5D6508}" v="112" dt="2024-09-26T15:49:57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err="1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Srovn</a:t>
            </a:r>
            <a:r>
              <a:rPr lang="cs-CZ" b="1" err="1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ání</a:t>
            </a:r>
            <a:r>
              <a:rPr lang="cs-CZ" b="1" baseline="0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 počtu aplikovaných dávek očkování proti pertusi - osoby starší 19 let</a:t>
            </a:r>
            <a:endParaRPr lang="cs-CZ" b="1">
              <a:solidFill>
                <a:schemeClr val="bg1"/>
              </a:solidFill>
              <a:latin typeface="Avenir Next LT Pro" panose="020B0504020202020204" pitchFamily="34" charset="-18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ysClr val="window" lastClr="FFFFFF"/>
            </a:solidFill>
            <a:ln w="28575">
              <a:solidFill>
                <a:sysClr val="windowText" lastClr="0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 w="28575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72-435C-8AE4-BD6F141C4615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194</a:t>
                    </a:r>
                    <a:r>
                      <a:rPr lang="en-US" baseline="0"/>
                      <a:t> 733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172-435C-8AE4-BD6F141C46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-18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List2!$D$7:$D$8</c:f>
              <c:numCache>
                <c:formatCode>0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List2!$E$7:$E$8</c:f>
              <c:numCache>
                <c:formatCode>#,##0</c:formatCode>
                <c:ptCount val="2"/>
                <c:pt idx="0">
                  <c:v>23971</c:v>
                </c:pt>
                <c:pt idx="1">
                  <c:v>194892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72-435C-8AE4-BD6F141C4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overlap val="-27"/>
        <c:axId val="871599279"/>
        <c:axId val="871598799"/>
      </c:barChart>
      <c:catAx>
        <c:axId val="87159927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venir Next LT Pro" panose="020B0504020202020204" pitchFamily="34" charset="-18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71598799"/>
        <c:crosses val="autoZero"/>
        <c:auto val="1"/>
        <c:lblAlgn val="ctr"/>
        <c:lblOffset val="100"/>
        <c:noMultiLvlLbl val="0"/>
      </c:catAx>
      <c:valAx>
        <c:axId val="871598799"/>
        <c:scaling>
          <c:orientation val="minMax"/>
          <c:max val="22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Avenir Next LT Pro" panose="020B0504020202020204" pitchFamily="34" charset="-18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71599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sz="1600" b="1" noProof="0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Počet vykázaných aplikací očkování proti pertusi dle věkových skupin </a:t>
            </a:r>
          </a:p>
          <a:p>
            <a: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cs-CZ" sz="1600" b="1" noProof="0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rok 2024</a:t>
            </a:r>
          </a:p>
        </c:rich>
      </c:tx>
      <c:layout>
        <c:manualLayout>
          <c:xMode val="edge"/>
          <c:yMode val="edge"/>
          <c:x val="0.12598025592821657"/>
          <c:y val="3.21745170010162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9.154365219918445E-2"/>
          <c:y val="0.186886064661519"/>
          <c:w val="0.88308149197613273"/>
          <c:h val="0.728255196632126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List1!$G$4</c:f>
              <c:strCache>
                <c:ptCount val="1"/>
                <c:pt idx="0">
                  <c:v>Počet vykázaných aplikací očkování proti pertusi- rok 2024</c:v>
                </c:pt>
              </c:strCache>
            </c:strRef>
          </c:tx>
          <c:spPr>
            <a:solidFill>
              <a:srgbClr val="FFC000"/>
            </a:solidFill>
            <a:ln w="19050">
              <a:solidFill>
                <a:sysClr val="windowText" lastClr="000000">
                  <a:lumMod val="85000"/>
                  <a:lumOff val="15000"/>
                </a:sys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-18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List1!$F$5:$F$10</c:f>
              <c:strCache>
                <c:ptCount val="6"/>
                <c:pt idx="0">
                  <c:v>19-25</c:v>
                </c:pt>
                <c:pt idx="1">
                  <c:v>26-29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60+</c:v>
                </c:pt>
              </c:strCache>
            </c:strRef>
          </c:cat>
          <c:val>
            <c:numRef>
              <c:f>List1!$G$5:$G$10</c:f>
              <c:numCache>
                <c:formatCode>#,##0</c:formatCode>
                <c:ptCount val="6"/>
                <c:pt idx="0">
                  <c:v>9254</c:v>
                </c:pt>
                <c:pt idx="1">
                  <c:v>11416</c:v>
                </c:pt>
                <c:pt idx="2">
                  <c:v>33750</c:v>
                </c:pt>
                <c:pt idx="3">
                  <c:v>33242</c:v>
                </c:pt>
                <c:pt idx="4">
                  <c:v>35377</c:v>
                </c:pt>
                <c:pt idx="5">
                  <c:v>71694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6-40A3-A556-5B86074F1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1985620656"/>
        <c:axId val="1985625936"/>
      </c:barChart>
      <c:catAx>
        <c:axId val="198562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Avenir Next LT Pro" panose="020B0504020202020204" pitchFamily="34" charset="-18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985625936"/>
        <c:crosses val="autoZero"/>
        <c:auto val="1"/>
        <c:lblAlgn val="ctr"/>
        <c:lblOffset val="100"/>
        <c:noMultiLvlLbl val="0"/>
      </c:catAx>
      <c:valAx>
        <c:axId val="198562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venir Next LT Pro" panose="020B0504020202020204" pitchFamily="34" charset="-18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98562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98EF89-9A1B-33E7-8924-1BA95804B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5A37BF-AC2A-6036-8611-4FDE4B7EB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931764-22E4-06AB-9983-478BBDAC1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B5F0-666E-497A-9FE7-C851E806ED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4C54BA-96EF-4E63-F3C9-B90CD2ADB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AC243E-313B-7B3D-4141-258ADE5E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4AC7-993B-4C1B-B98C-EA32191C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1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57D6D-67B4-808D-B165-D370126E7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A4C15B7-268D-2A8D-782D-12D8BA06D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4B1707-D357-BBCF-A8E9-35EFE4C0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B5F0-666E-497A-9FE7-C851E806ED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203168-7361-920D-74CA-5D5CA118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ACC0F6-8114-490A-4944-D26CFAFA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4AC7-993B-4C1B-B98C-EA32191C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4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2ECB0C4-6A55-D45E-DB1E-106372BC0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7D03272-B9C6-DC3F-436E-62F3E5AF5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9DE95C-90A5-4975-EE94-BFA22995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B5F0-666E-497A-9FE7-C851E806ED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396DFE-F5DB-A35D-3C4A-E73E30AD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B179FA-2513-1F34-CCCC-10830228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4AC7-993B-4C1B-B98C-EA32191C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6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C90D79CB-3AE0-4FB9-8A19-BED0C8717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933" y="1968500"/>
            <a:ext cx="12208933" cy="4889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endParaRPr lang="cs-CZ" altLang="cs-CZ" sz="3400"/>
          </a:p>
        </p:txBody>
      </p:sp>
      <p:pic>
        <p:nvPicPr>
          <p:cNvPr id="5" name="Picture 9" descr="logo_mzcr">
            <a:extLst>
              <a:ext uri="{FF2B5EF4-FFF2-40B4-BE49-F238E27FC236}">
                <a16:creationId xmlns:a16="http://schemas.microsoft.com/office/drawing/2014/main" id="{4455078D-E209-428D-A726-BFBC529C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682626"/>
            <a:ext cx="898313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pp_titul_podtisk">
            <a:extLst>
              <a:ext uri="{FF2B5EF4-FFF2-40B4-BE49-F238E27FC236}">
                <a16:creationId xmlns:a16="http://schemas.microsoft.com/office/drawing/2014/main" id="{ABAA4A86-3DB3-4498-9982-8D418CE4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108373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44651" y="2463800"/>
            <a:ext cx="9059333" cy="2189163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44651" y="4857751"/>
            <a:ext cx="9059333" cy="1235075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1D334F-E29F-40D1-89C4-A95A9B7495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627717" y="6245225"/>
            <a:ext cx="1826683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27716D-2FA0-4AAA-8CEF-96C64943CC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888317" y="6245225"/>
            <a:ext cx="38608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04E9EC-3621-4F74-AAFB-F58A8143B7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377C38-2C92-4EF6-A8E7-6FF5C2B286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1798573"/>
      </p:ext>
    </p:extLst>
  </p:cSld>
  <p:clrMapOvr>
    <a:masterClrMapping/>
  </p:clrMapOvr>
  <p:transition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66A3C1-6D6A-46EE-AF8D-D9178FBA2B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42EA34-A98F-40E2-9807-9619E6B55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0C8B90-9E86-43E9-9088-0C1C4554F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18371-53C1-4C87-AB34-2366D71A17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4727095"/>
      </p:ext>
    </p:extLst>
  </p:cSld>
  <p:clrMapOvr>
    <a:masterClrMapping/>
  </p:clrMapOvr>
  <p:transition>
    <p:zoom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0940DE-9D29-42BC-B69B-E6F51F9BB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8B1C63-D6AB-4E45-9BC3-CD36E3C798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8B3F18-D843-475F-8116-B62488F89F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BFC01-F0D6-433E-A145-AE11775B8E5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1025873"/>
      </p:ext>
    </p:extLst>
  </p:cSld>
  <p:clrMapOvr>
    <a:masterClrMapping/>
  </p:clrMapOvr>
  <p:transition>
    <p:zoom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644651" y="1600201"/>
            <a:ext cx="4428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75917" y="1600201"/>
            <a:ext cx="4428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7DC623-AB2C-406B-BCC2-6E34E6D01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2EF59D-D118-4DB7-A143-453E29F6E1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A19C75-ADD2-4E3C-8D78-3BDAF1DC62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2ED70-C54F-41D1-9629-654070EE3F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1002073"/>
      </p:ext>
    </p:extLst>
  </p:cSld>
  <p:clrMapOvr>
    <a:masterClrMapping/>
  </p:clrMapOvr>
  <p:transition>
    <p:zoom dir="in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A03D4B5-D0A2-4ABB-99FD-D70D2CFCC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EC338A-C412-4867-A4CC-B4CA7E08DD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3797A0-1139-45D0-B7A7-F622EE27F4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E1EC0-F05A-46B2-AD4A-1FEF61A9F26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8916100"/>
      </p:ext>
    </p:extLst>
  </p:cSld>
  <p:clrMapOvr>
    <a:masterClrMapping/>
  </p:clrMapOvr>
  <p:transition>
    <p:zoom dir="in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22B417-29A2-416E-B720-9C6DEFB5D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849BD2-4752-47B2-9C6F-0FC73DFD01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A1E0D8-6AAC-4856-8BBC-59DF3F72A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52095-FB10-4FAB-A9F8-CA9312A6E1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2072893"/>
      </p:ext>
    </p:extLst>
  </p:cSld>
  <p:clrMapOvr>
    <a:masterClrMapping/>
  </p:clrMapOvr>
  <p:transition>
    <p:zoom dir="in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9009C0-5E21-40D9-B00B-CB472A7029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8FE338-07C4-49BF-A712-108A049F2A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D380A3C-87A6-4884-ADF6-1178BFE5E4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B6B9F-8CFC-47CC-B209-F918C08A12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1315610"/>
      </p:ext>
    </p:extLst>
  </p:cSld>
  <p:clrMapOvr>
    <a:masterClrMapping/>
  </p:clrMapOvr>
  <p:transition>
    <p:zoom dir="in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B5A71D-DE2A-4D30-A4D7-259BB01ED4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DC3CD0-652B-4418-970D-9C8E5B8B7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6C90C-9997-45BD-9A43-AAB4E20F7A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EEF7E-5E1E-40E5-A6FB-C6B6C184C8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3549079"/>
      </p:ext>
    </p:extLst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0A905-33BA-DF04-FC84-9D4513CC5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48CDF1-7156-9CCE-8349-CED32319B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208012-51E2-EE4F-7DC2-FF3F4DDB2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B5F0-666E-497A-9FE7-C851E806ED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78C723-5206-9318-A5A1-407AC245A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947FFC-2288-95E2-A9B4-196ECE8E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4AC7-993B-4C1B-B98C-EA32191C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55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584791-3E16-48FD-BB25-57D41FABDA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21E5D2-DDE0-4846-A467-D1CB358119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9A2DC8-0796-4559-801B-9CF9FD6BCD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3E4AA-1D60-4B31-8B32-9B7A1C10F4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4478066"/>
      </p:ext>
    </p:extLst>
  </p:cSld>
  <p:clrMapOvr>
    <a:masterClrMapping/>
  </p:clrMapOvr>
  <p:transition>
    <p:zoom dir="in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F65F9C-584C-46E5-B354-D2B269B7B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0864BF-790F-4AB9-8F34-A892982FC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071147-470C-4D95-B7B4-D3310752D6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EB92E-CF5E-4A4A-8AC4-3ADF155EFA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9722368"/>
      </p:ext>
    </p:extLst>
  </p:cSld>
  <p:clrMapOvr>
    <a:masterClrMapping/>
  </p:clrMapOvr>
  <p:transition>
    <p:zoom dir="in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439152" y="1"/>
            <a:ext cx="2264833" cy="61261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644651" y="1"/>
            <a:ext cx="6591300" cy="61261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A337FA-AAE5-48CB-9BAC-6CC0FE4E2B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541BA4-E6F3-45BA-8CDE-465CAF7D8D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613CCD-F707-4410-9FCC-075A28B49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00889-122A-46DF-8589-AEFE2AEF6F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7684560"/>
      </p:ext>
    </p:extLst>
  </p:cSld>
  <p:clrMapOvr>
    <a:masterClrMapping/>
  </p:clrMapOvr>
  <p:transition>
    <p:zoom dir="in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4651" y="1"/>
            <a:ext cx="9059333" cy="105251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644651" y="1600201"/>
            <a:ext cx="4428067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75917" y="1600201"/>
            <a:ext cx="4428067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E7FA47-944A-42AE-8165-B7697FC7AC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A37FD2-8579-4B9E-B231-B691E8DFBE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FF2BD5-8E06-4823-91E4-5B4CA8989D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6D866-06F5-4313-B4CB-5855BD81ED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0380496"/>
      </p:ext>
    </p:extLst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89E3C3-2BDB-8D2D-4ECB-13CD27E62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3A4C20-4195-A88D-B4FA-F9190D14B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30DA11-E295-5D8A-B484-14C373A5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B5F0-666E-497A-9FE7-C851E806ED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3F121A-58CA-BC98-6E19-88270A497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5E6757-3FC4-D92A-6DE9-6B618A05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4AC7-993B-4C1B-B98C-EA32191C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9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FD7A71-BE04-2F08-0B6B-E640CC7D6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E154D5-E458-6F1A-054A-843EA60EC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5D3D99-63C5-763A-2B65-5B4A0CEEB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3D5098-D09A-055B-4F22-F18818A7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B5F0-666E-497A-9FE7-C851E806ED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3092B1-46E5-B66E-26A7-8946E1262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77E7CF-7A2C-DE9B-6535-95E42D09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4AC7-993B-4C1B-B98C-EA32191C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7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D2CE4D-D173-CDE0-5DE4-DB5F8E25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A300F0-B979-A897-C978-B4FAB3DB3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A94CD6-44B5-C799-2600-E5F547472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2E8A963-4B2D-79CE-E07B-EC72EE9DE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43AF43B-91A3-2AEF-87B0-C0065F5279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A9DAB8F-416D-1AD3-934F-82DCBE65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B5F0-666E-497A-9FE7-C851E806ED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B5A7C96-2C1D-1186-C4A7-B9BCC352F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5268B17-0EBC-2263-2CD3-38015E6F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4AC7-993B-4C1B-B98C-EA32191C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7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1AE717-22DD-CE34-A84D-F9D2D975C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4A751D4-6712-B6A1-8FBC-09A4AF33A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B5F0-666E-497A-9FE7-C851E806ED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DC3057-AD5E-729D-1EE1-BB58A98A9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162B15-36F4-DFB7-96CF-77AF39AF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4AC7-993B-4C1B-B98C-EA32191C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5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2E870C-D4B4-E27C-6389-9C7DB3AF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B5F0-666E-497A-9FE7-C851E806ED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D32206-C46D-D256-505B-FEC1CC7B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72EE10A-A537-FD37-7521-471A3CE4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4AC7-993B-4C1B-B98C-EA32191C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C0F0B-0F45-C596-52FF-2655BB8C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C23059-6108-5FD3-4056-C7BDFF56E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92466FF-5E93-199E-8CF9-408D78E2C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A07E88-3A89-5E32-8F6F-B32B808D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B5F0-666E-497A-9FE7-C851E806ED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F904B6-6D35-68B9-3F93-46AC3863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7D4B5B-B354-67C3-D4EE-C7A503ABC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4AC7-993B-4C1B-B98C-EA32191C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9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B0A1B-6C3A-F901-2B30-7DD20812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9CD0BA4-A941-6899-40FB-38B2BF39D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C3F71C3-9646-8F7E-3F37-8EDCC56FA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52998D-A798-C32E-91A7-FA273692E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B5F0-666E-497A-9FE7-C851E806ED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5160AF-D0D2-D9FF-2455-87CA2895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16D6F1-0453-2733-62C7-7D7FBCA00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4AC7-993B-4C1B-B98C-EA32191C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00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90795F8-0015-2386-311E-EE515736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2C94B1-B817-0D46-549E-F496BA38A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A8032-0170-7515-0C71-18EB30D0B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1B5F0-666E-497A-9FE7-C851E806ED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C47E0E-02B4-E938-CF8E-A0E632812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C4AB20-D01B-E417-0DB4-5C6DA03D1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54AC7-993B-4C1B-B98C-EA32191C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0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>
            <a:extLst>
              <a:ext uri="{FF2B5EF4-FFF2-40B4-BE49-F238E27FC236}">
                <a16:creationId xmlns:a16="http://schemas.microsoft.com/office/drawing/2014/main" id="{BFCDB871-5E75-4260-A3D1-040EA9D52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4" y="0"/>
            <a:ext cx="10699751" cy="1079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defRPr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22ADB1C3-9597-4F3D-9994-C50722BC3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44651" y="1"/>
            <a:ext cx="9059333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</a:t>
            </a:r>
            <a:r>
              <a:rPr lang="en-US" altLang="cs-CZ"/>
              <a:t> </a:t>
            </a:r>
            <a:br>
              <a:rPr lang="cs-CZ" altLang="cs-CZ"/>
            </a:br>
            <a:r>
              <a:rPr lang="cs-CZ" altLang="cs-CZ"/>
              <a:t>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AB5C5E95-496D-44CC-9065-7E5A93549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44651" y="1600201"/>
            <a:ext cx="90593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335876" name="Rectangle 4">
            <a:extLst>
              <a:ext uri="{FF2B5EF4-FFF2-40B4-BE49-F238E27FC236}">
                <a16:creationId xmlns:a16="http://schemas.microsoft.com/office/drawing/2014/main" id="{6F26825C-D43B-4DFA-B527-A5D1E8D8B7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44651" y="6245225"/>
            <a:ext cx="1828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35877" name="Rectangle 5">
            <a:extLst>
              <a:ext uri="{FF2B5EF4-FFF2-40B4-BE49-F238E27FC236}">
                <a16:creationId xmlns:a16="http://schemas.microsoft.com/office/drawing/2014/main" id="{936D6915-7547-4466-BB68-147294FFEF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37288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35878" name="Rectangle 6">
            <a:extLst>
              <a:ext uri="{FF2B5EF4-FFF2-40B4-BE49-F238E27FC236}">
                <a16:creationId xmlns:a16="http://schemas.microsoft.com/office/drawing/2014/main" id="{1A9475D8-8696-4E8D-BF49-546EAF5760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76167" y="6245225"/>
            <a:ext cx="244686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illSans" pitchFamily="34" charset="0"/>
              </a:defRPr>
            </a:lvl1pPr>
          </a:lstStyle>
          <a:p>
            <a:pPr>
              <a:defRPr/>
            </a:pPr>
            <a:fld id="{CBC6607A-FB87-4192-B199-E9A2B04325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48065EAC-2D19-4B6C-9009-01114B605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4085" y="558800"/>
            <a:ext cx="696383" cy="522288"/>
          </a:xfrm>
          <a:prstGeom prst="rect">
            <a:avLst/>
          </a:prstGeom>
          <a:solidFill>
            <a:srgbClr val="D31145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endParaRPr lang="cs-CZ" altLang="cs-CZ" sz="3400"/>
          </a:p>
        </p:txBody>
      </p:sp>
      <p:sp>
        <p:nvSpPr>
          <p:cNvPr id="1033" name="Rectangle 10">
            <a:extLst>
              <a:ext uri="{FF2B5EF4-FFF2-40B4-BE49-F238E27FC236}">
                <a16:creationId xmlns:a16="http://schemas.microsoft.com/office/drawing/2014/main" id="{1081F812-E355-43BF-A56D-FA00CA0A8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5618" y="0"/>
            <a:ext cx="696383" cy="5222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endParaRPr lang="cs-CZ" altLang="cs-CZ" sz="3400"/>
          </a:p>
        </p:txBody>
      </p:sp>
      <p:sp>
        <p:nvSpPr>
          <p:cNvPr id="1034" name="Rectangle 11">
            <a:extLst>
              <a:ext uri="{FF2B5EF4-FFF2-40B4-BE49-F238E27FC236}">
                <a16:creationId xmlns:a16="http://schemas.microsoft.com/office/drawing/2014/main" id="{AAD6B51A-16AF-49A0-9D62-2F90F3C08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4785" y="558800"/>
            <a:ext cx="696383" cy="522288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endParaRPr lang="cs-CZ" altLang="cs-CZ" sz="3400"/>
          </a:p>
        </p:txBody>
      </p:sp>
      <p:sp>
        <p:nvSpPr>
          <p:cNvPr id="1035" name="Rectangle 12">
            <a:extLst>
              <a:ext uri="{FF2B5EF4-FFF2-40B4-BE49-F238E27FC236}">
                <a16:creationId xmlns:a16="http://schemas.microsoft.com/office/drawing/2014/main" id="{9621F5D2-A2EB-485A-8879-5F1877481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4785" y="0"/>
            <a:ext cx="696383" cy="5222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endParaRPr lang="cs-CZ" altLang="cs-CZ" sz="3400"/>
          </a:p>
        </p:txBody>
      </p:sp>
      <p:pic>
        <p:nvPicPr>
          <p:cNvPr id="1036" name="Picture 15" descr="pp_podtisk">
            <a:extLst>
              <a:ext uri="{FF2B5EF4-FFF2-40B4-BE49-F238E27FC236}">
                <a16:creationId xmlns:a16="http://schemas.microsoft.com/office/drawing/2014/main" id="{447294BE-F191-4AB4-BE09-0DACA97F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1438"/>
            <a:ext cx="1189567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79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zoom dir="in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0" algn="l"/>
        </a:tabLs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0" algn="l"/>
        </a:tabLst>
        <a:defRPr sz="2000" b="1">
          <a:solidFill>
            <a:schemeClr val="bg1"/>
          </a:solidFill>
          <a:latin typeface="GillSan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0" algn="l"/>
        </a:tabLst>
        <a:defRPr sz="2000" b="1">
          <a:solidFill>
            <a:schemeClr val="bg1"/>
          </a:solidFill>
          <a:latin typeface="GillSan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0" algn="l"/>
        </a:tabLst>
        <a:defRPr sz="2000" b="1">
          <a:solidFill>
            <a:schemeClr val="bg1"/>
          </a:solidFill>
          <a:latin typeface="GillSan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0" algn="l"/>
        </a:tabLst>
        <a:defRPr sz="2000" b="1">
          <a:solidFill>
            <a:schemeClr val="bg1"/>
          </a:solidFill>
          <a:latin typeface="GillSan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0" algn="l"/>
        </a:tabLst>
        <a:defRPr sz="2000" b="1">
          <a:solidFill>
            <a:schemeClr val="bg1"/>
          </a:solidFill>
          <a:latin typeface="GillSan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0" algn="l"/>
        </a:tabLst>
        <a:defRPr sz="2000" b="1">
          <a:solidFill>
            <a:schemeClr val="bg1"/>
          </a:solidFill>
          <a:latin typeface="GillSan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0" algn="l"/>
        </a:tabLst>
        <a:defRPr sz="2000" b="1">
          <a:solidFill>
            <a:schemeClr val="bg1"/>
          </a:solidFill>
          <a:latin typeface="GillSan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0" algn="l"/>
        </a:tabLst>
        <a:defRPr sz="2000" b="1">
          <a:solidFill>
            <a:schemeClr val="bg1"/>
          </a:solidFill>
          <a:latin typeface="GillSans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0002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2000">
          <a:solidFill>
            <a:schemeClr val="tx1"/>
          </a:solidFill>
          <a:latin typeface="+mn-lt"/>
        </a:defRPr>
      </a:lvl2pPr>
      <a:lvl3pPr marL="1150938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0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bg2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ockoreport.uzis.cz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9DE02BB-4891-48E5-9A0C-2FEB5F11BD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9536" y="2565401"/>
            <a:ext cx="8424936" cy="2189163"/>
          </a:xfrm>
        </p:spPr>
        <p:txBody>
          <a:bodyPr/>
          <a:lstStyle/>
          <a:p>
            <a:pPr algn="ctr" eaLnBrk="1" hangingPunct="1"/>
            <a:br>
              <a:rPr lang="cs-CZ" altLang="cs-CZ" sz="3600" b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cs-CZ" altLang="cs-CZ" sz="3600" b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cs-CZ" altLang="cs-CZ" sz="1600" b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cs-CZ" altLang="cs-CZ" sz="44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Graphic 20" descr="Plíce">
            <a:extLst>
              <a:ext uri="{FF2B5EF4-FFF2-40B4-BE49-F238E27FC236}">
                <a16:creationId xmlns:a16="http://schemas.microsoft.com/office/drawing/2014/main" id="{39AAE82C-207E-0BC2-3554-B12F3217C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5141" y="2249715"/>
            <a:ext cx="3377165" cy="337716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5871974-797C-2D50-7A2F-E60D4AB900B5}"/>
              </a:ext>
            </a:extLst>
          </p:cNvPr>
          <p:cNvSpPr txBox="1"/>
          <p:nvPr/>
        </p:nvSpPr>
        <p:spPr>
          <a:xfrm>
            <a:off x="4844143" y="2373085"/>
            <a:ext cx="5932715" cy="2142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4000" b="1">
                <a:solidFill>
                  <a:schemeClr val="bg1"/>
                </a:solidFill>
                <a:latin typeface="Avenir Next LT Pro"/>
              </a:rPr>
              <a:t>Sezona respiračních</a:t>
            </a:r>
            <a:br>
              <a:rPr lang="cs-CZ" sz="4000" b="1">
                <a:latin typeface="Avenir Next LT Pro"/>
              </a:rPr>
            </a:br>
            <a:r>
              <a:rPr lang="cs-CZ" sz="4000" b="1">
                <a:solidFill>
                  <a:schemeClr val="bg1"/>
                </a:solidFill>
                <a:latin typeface="Avenir Next LT Pro"/>
              </a:rPr>
              <a:t>onemocnění</a:t>
            </a:r>
            <a:endParaRPr lang="en-US" sz="3600" b="1">
              <a:solidFill>
                <a:schemeClr val="bg1"/>
              </a:solidFill>
              <a:latin typeface="Avenir Next LT Pro"/>
            </a:endParaRPr>
          </a:p>
          <a:p>
            <a:pPr algn="ctr">
              <a:lnSpc>
                <a:spcPct val="150000"/>
              </a:lnSpc>
            </a:pPr>
            <a:r>
              <a:rPr lang="cs-CZ" sz="4000" b="1">
                <a:solidFill>
                  <a:schemeClr val="bg1"/>
                </a:solidFill>
                <a:latin typeface="Avenir Next LT Pro"/>
              </a:rPr>
              <a:t> </a:t>
            </a:r>
            <a:r>
              <a:rPr lang="cs-CZ" sz="3600" b="1">
                <a:solidFill>
                  <a:schemeClr val="bg1"/>
                </a:solidFill>
                <a:latin typeface="Avenir Next LT Pro"/>
              </a:rPr>
              <a:t>2024/2025 </a:t>
            </a:r>
            <a:endParaRPr lang="en-US" sz="3600" b="1">
              <a:solidFill>
                <a:schemeClr val="bg1"/>
              </a:solidFill>
              <a:latin typeface="Avenir Next LT Pro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FBF172C-07F3-C5A2-AD9C-4786BDA4D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358" y="107590"/>
            <a:ext cx="1292198" cy="1275195"/>
          </a:xfrm>
          <a:prstGeom prst="rect">
            <a:avLst/>
          </a:prstGeom>
        </p:spPr>
      </p:pic>
      <p:pic>
        <p:nvPicPr>
          <p:cNvPr id="9" name="Grafický objekt 8" descr="Zdravotní se souvislou výplní">
            <a:extLst>
              <a:ext uri="{FF2B5EF4-FFF2-40B4-BE49-F238E27FC236}">
                <a16:creationId xmlns:a16="http://schemas.microsoft.com/office/drawing/2014/main" id="{34F724DB-E1DC-D625-BF5D-4880D29A6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4362" y="3832335"/>
            <a:ext cx="1198724" cy="119872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58319F7-F356-FCC9-97ED-C32A51576C4A}"/>
              </a:ext>
            </a:extLst>
          </p:cNvPr>
          <p:cNvSpPr txBox="1"/>
          <p:nvPr/>
        </p:nvSpPr>
        <p:spPr>
          <a:xfrm>
            <a:off x="6293660" y="5515397"/>
            <a:ext cx="3187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>
                <a:solidFill>
                  <a:schemeClr val="bg1"/>
                </a:solidFill>
                <a:latin typeface="Avenir Next LT Pro" panose="020B0504020202020204" pitchFamily="34" charset="-18"/>
              </a:rPr>
              <a:t>27. září 2024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91BD293-7C90-7961-53A5-3D9D28CD2B26}"/>
              </a:ext>
            </a:extLst>
          </p:cNvPr>
          <p:cNvSpPr txBox="1"/>
          <p:nvPr/>
        </p:nvSpPr>
        <p:spPr>
          <a:xfrm>
            <a:off x="4844143" y="4839706"/>
            <a:ext cx="6096000" cy="461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1800" b="1">
                <a:solidFill>
                  <a:schemeClr val="bg1"/>
                </a:solidFill>
                <a:latin typeface="Avenir Next LT Pro" panose="020B0504020202020204" pitchFamily="34" charset="-18"/>
              </a:rPr>
              <a:t>TISKOVÁ KONFERENCE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DB48DB-B849-37A2-2FC1-ABB41EA3F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11" y="573125"/>
            <a:ext cx="3993835" cy="344123"/>
          </a:xfrm>
          <a:prstGeom prst="rect">
            <a:avLst/>
          </a:prstGeom>
        </p:spPr>
      </p:pic>
      <p:pic>
        <p:nvPicPr>
          <p:cNvPr id="10" name="Obrázek 9" descr="Obsah obrázku text, Písmo, logo, snímek obrazovky&#10;&#10;Popis se vygeneroval automaticky.">
            <a:extLst>
              <a:ext uri="{FF2B5EF4-FFF2-40B4-BE49-F238E27FC236}">
                <a16:creationId xmlns:a16="http://schemas.microsoft.com/office/drawing/2014/main" id="{317ABE5E-6E89-306F-A9CB-7514426F5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430" y="-5325"/>
            <a:ext cx="12204914" cy="2382986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2E9CBD-9019-7E18-BE1D-B51BD199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Pertuse - očkování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E8422B-8B55-B121-1607-E3ABB9D8A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459"/>
            <a:ext cx="10515600" cy="47509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  <a:latin typeface="Avenir Next LT Pro"/>
                <a:cs typeface="Arial"/>
              </a:rPr>
              <a:t>V letošním roce se očkovalo proti pertusi téměř 200 tisíc osob starších 19 let (24 tisíc/2023)</a:t>
            </a:r>
          </a:p>
          <a:p>
            <a:pPr algn="just"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  <a:latin typeface="Avenir Next LT Pro"/>
                <a:cs typeface="Arial"/>
              </a:rPr>
              <a:t>Očkovací látky jsou k dispozici v dostatečném množství </a:t>
            </a:r>
          </a:p>
          <a:p>
            <a:pPr algn="just">
              <a:lnSpc>
                <a:spcPct val="150000"/>
              </a:lnSpc>
            </a:pPr>
            <a:r>
              <a:rPr lang="cs-CZ" sz="2400" b="1">
                <a:solidFill>
                  <a:srgbClr val="FFC000"/>
                </a:solidFill>
                <a:latin typeface="Avenir Next LT Pro"/>
                <a:cs typeface="Arial"/>
              </a:rPr>
              <a:t>Zdůrazňujeme důležitost očkování dětí v rámci pravidelného očkování včetně přeočkování v pozdějším věku dítěte (5 a 10 let)</a:t>
            </a:r>
          </a:p>
          <a:p>
            <a:pPr algn="just"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  <a:latin typeface="Avenir Next LT Pro"/>
                <a:cs typeface="Arial"/>
              </a:rPr>
              <a:t>Doporučujeme očkování těhotným a osobám, které pečují nebo jsou úzkém kontaktu s malými dosud neočkovanými dětmi. </a:t>
            </a:r>
          </a:p>
        </p:txBody>
      </p:sp>
    </p:spTree>
    <p:extLst>
      <p:ext uri="{BB962C8B-B14F-4D97-AF65-F5344CB8AC3E}">
        <p14:creationId xmlns:p14="http://schemas.microsoft.com/office/powerpoint/2010/main" val="3169890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FDF600-3FDF-CDB1-5F36-BF8BC2BCE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3200" b="1">
                <a:solidFill>
                  <a:schemeClr val="bg1"/>
                </a:solidFill>
                <a:latin typeface="Avenir Next LT Pro" panose="020B0504020202020204" pitchFamily="34" charset="-18"/>
              </a:rPr>
              <a:t>Očkování proti pertusi</a:t>
            </a:r>
            <a:endParaRPr lang="en-US" sz="3200" b="1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979C842-A124-95E2-866B-4154810C68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2349443"/>
              </p:ext>
            </p:extLst>
          </p:nvPr>
        </p:nvGraphicFramePr>
        <p:xfrm>
          <a:off x="690562" y="1690688"/>
          <a:ext cx="4610782" cy="4416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881AE08E-BF01-3F60-1488-3A5A5D47EB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1118910"/>
              </p:ext>
            </p:extLst>
          </p:nvPr>
        </p:nvGraphicFramePr>
        <p:xfrm>
          <a:off x="6096000" y="598713"/>
          <a:ext cx="5690510" cy="5606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8236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0A2034-F37B-736D-23F6-5AEEBDCB8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371" y="237101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Prevence respiračních onemocnění  </a:t>
            </a:r>
            <a:endParaRPr lang="en-US" sz="3600" b="1">
              <a:solidFill>
                <a:schemeClr val="bg1"/>
              </a:solidFill>
              <a:latin typeface="Avenir Next LT Pro" panose="020B05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9" name="Zástupný obsah 8" descr="Mýdlo se souvislou výplní">
            <a:extLst>
              <a:ext uri="{FF2B5EF4-FFF2-40B4-BE49-F238E27FC236}">
                <a16:creationId xmlns:a16="http://schemas.microsoft.com/office/drawing/2014/main" id="{4C0EBAD6-C6DA-8CBC-4330-02BDBAF77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393464"/>
            <a:ext cx="914400" cy="914400"/>
          </a:xfrm>
        </p:spPr>
      </p:pic>
      <p:pic>
        <p:nvPicPr>
          <p:cNvPr id="13" name="Grafický objekt 12" descr="Větrno se souvislou výplní">
            <a:extLst>
              <a:ext uri="{FF2B5EF4-FFF2-40B4-BE49-F238E27FC236}">
                <a16:creationId xmlns:a16="http://schemas.microsoft.com/office/drawing/2014/main" id="{840740AD-8B37-A544-C3EC-11AFB62E0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3719260"/>
            <a:ext cx="914400" cy="9144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E57A36E-4818-FBEA-8C5F-4CDEE05D58F8}"/>
              </a:ext>
            </a:extLst>
          </p:cNvPr>
          <p:cNvSpPr txBox="1"/>
          <p:nvPr/>
        </p:nvSpPr>
        <p:spPr>
          <a:xfrm>
            <a:off x="1850570" y="3698086"/>
            <a:ext cx="3211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i="0">
                <a:solidFill>
                  <a:schemeClr val="bg1"/>
                </a:solidFill>
                <a:effectLst/>
                <a:latin typeface="Avenir Next LT Pro" panose="020B0504020202020204" pitchFamily="34" charset="-18"/>
              </a:rPr>
              <a:t>Pravidelné větrání místností snižuje koncentraci virů a bakterií ve vzduchu.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3861696-3A75-1D27-DEC1-5A4591F289D8}"/>
              </a:ext>
            </a:extLst>
          </p:cNvPr>
          <p:cNvSpPr txBox="1"/>
          <p:nvPr/>
        </p:nvSpPr>
        <p:spPr>
          <a:xfrm>
            <a:off x="1850570" y="5387191"/>
            <a:ext cx="3777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i="0">
                <a:solidFill>
                  <a:schemeClr val="bg1"/>
                </a:solidFill>
                <a:effectLst/>
                <a:latin typeface="Avenir Next LT Pro" panose="020B0504020202020204" pitchFamily="34" charset="-18"/>
              </a:rPr>
              <a:t>Posilování imunitního systému: Zdravá strava bohatá na vitamíny</a:t>
            </a:r>
            <a:endParaRPr lang="en-US" sz="1600" b="1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pic>
        <p:nvPicPr>
          <p:cNvPr id="19" name="Grafický objekt 18" descr="Citrón se souvislou výplní">
            <a:extLst>
              <a:ext uri="{FF2B5EF4-FFF2-40B4-BE49-F238E27FC236}">
                <a16:creationId xmlns:a16="http://schemas.microsoft.com/office/drawing/2014/main" id="{788250C6-70BD-4411-D616-0D91D9DAF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200" y="5222379"/>
            <a:ext cx="914400" cy="914400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29141CFA-F157-5CBA-FF8B-A09465C42C38}"/>
              </a:ext>
            </a:extLst>
          </p:cNvPr>
          <p:cNvSpPr txBox="1"/>
          <p:nvPr/>
        </p:nvSpPr>
        <p:spPr>
          <a:xfrm>
            <a:off x="1850570" y="2435165"/>
            <a:ext cx="3211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b="1" i="0">
                <a:solidFill>
                  <a:schemeClr val="bg1"/>
                </a:solidFill>
                <a:effectLst/>
                <a:latin typeface="Avenir Next LT Pro" panose="020B0504020202020204" pitchFamily="34" charset="-18"/>
              </a:rPr>
              <a:t>Hygiena rukou: Pravidelné a důkladné mytí rukou mýdlem a vodou 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F52C055-49E8-BF92-2DA3-E545354BF9E5}"/>
              </a:ext>
            </a:extLst>
          </p:cNvPr>
          <p:cNvSpPr txBox="1"/>
          <p:nvPr/>
        </p:nvSpPr>
        <p:spPr>
          <a:xfrm>
            <a:off x="7725738" y="3205644"/>
            <a:ext cx="39090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i="0">
                <a:solidFill>
                  <a:schemeClr val="bg1"/>
                </a:solidFill>
                <a:effectLst/>
                <a:latin typeface="Avenir Next LT Pro" panose="020B0504020202020204" pitchFamily="34" charset="-18"/>
              </a:rPr>
              <a:t>Pokud se necítíte dobře, máte příznaky respiračních onemocnění jako  je rýma, kašel a teplota s bolestmi svalů a kloubů - zůstaňte doma </a:t>
            </a:r>
            <a:endParaRPr lang="en-US" sz="1600" b="1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pic>
        <p:nvPicPr>
          <p:cNvPr id="26" name="Grafický objekt 25" descr="mám kašel se souvislou výplní">
            <a:extLst>
              <a:ext uri="{FF2B5EF4-FFF2-40B4-BE49-F238E27FC236}">
                <a16:creationId xmlns:a16="http://schemas.microsoft.com/office/drawing/2014/main" id="{44B34D27-9F4A-0983-5E39-D6E42E95B5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51171" y="3443393"/>
            <a:ext cx="914400" cy="914400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BB2644EE-BBF6-6904-E0B6-EDD63D6A4227}"/>
              </a:ext>
            </a:extLst>
          </p:cNvPr>
          <p:cNvSpPr txBox="1"/>
          <p:nvPr/>
        </p:nvSpPr>
        <p:spPr>
          <a:xfrm>
            <a:off x="1575574" y="1343080"/>
            <a:ext cx="8104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b="1" i="0">
                <a:solidFill>
                  <a:schemeClr val="bg1"/>
                </a:solidFill>
                <a:effectLst/>
                <a:latin typeface="Avenir Next LT Pro" panose="020B0504020202020204" pitchFamily="34" charset="-18"/>
              </a:rPr>
              <a:t>Očkování: proti chřipce, covid-19, pneumokokům </a:t>
            </a:r>
          </a:p>
        </p:txBody>
      </p:sp>
    </p:spTree>
    <p:extLst>
      <p:ext uri="{BB962C8B-B14F-4D97-AF65-F5344CB8AC3E}">
        <p14:creationId xmlns:p14="http://schemas.microsoft.com/office/powerpoint/2010/main" val="3763708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FC257-5343-C057-4DDD-909352F2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Léčba </a:t>
            </a:r>
            <a:endParaRPr lang="en-US" sz="3600" b="1">
              <a:solidFill>
                <a:schemeClr val="bg1"/>
              </a:solidFill>
              <a:latin typeface="Avenir Next LT Pro" panose="020B0504020202020204" pitchFamily="34" charset="-18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B80152-4347-0B55-D71B-87D98AD7F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825625"/>
            <a:ext cx="9220200" cy="39329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800" b="0" i="0">
                <a:solidFill>
                  <a:schemeClr val="bg1"/>
                </a:solidFill>
                <a:effectLst/>
                <a:latin typeface="Avenir Next LT Pro" panose="020B0504020202020204" pitchFamily="34" charset="-18"/>
              </a:rPr>
              <a:t>Většina akutních respiračních infekcí bývá virového původu, proto </a:t>
            </a:r>
            <a:r>
              <a:rPr lang="cs-CZ" sz="2800" b="1" i="0">
                <a:solidFill>
                  <a:srgbClr val="FFC000"/>
                </a:solidFill>
                <a:effectLst/>
                <a:latin typeface="Avenir Next LT Pro" panose="020B0504020202020204" pitchFamily="34" charset="-18"/>
              </a:rPr>
              <a:t>obvykle není nutná léčba antibiotiky</a:t>
            </a:r>
            <a:r>
              <a:rPr lang="cs-CZ" sz="2800" b="0" i="0">
                <a:solidFill>
                  <a:schemeClr val="bg1"/>
                </a:solidFill>
                <a:effectLst/>
                <a:latin typeface="Avenir Next LT Pro" panose="020B0504020202020204" pitchFamily="34" charset="-18"/>
              </a:rPr>
              <a:t>. </a:t>
            </a:r>
          </a:p>
          <a:p>
            <a:pPr marL="0" indent="0" algn="just">
              <a:buNone/>
            </a:pPr>
            <a:endParaRPr lang="cs-CZ">
              <a:solidFill>
                <a:schemeClr val="bg1"/>
              </a:solidFill>
              <a:latin typeface="Avenir Next LT Pro" panose="020B0504020202020204" pitchFamily="34" charset="-18"/>
            </a:endParaRPr>
          </a:p>
          <a:p>
            <a:pPr marL="0" indent="0" algn="just">
              <a:buNone/>
            </a:pPr>
            <a:endParaRPr lang="cs-CZ">
              <a:solidFill>
                <a:schemeClr val="bg1"/>
              </a:solidFill>
              <a:latin typeface="Avenir Next LT Pro" panose="020B0504020202020204" pitchFamily="34" charset="-18"/>
            </a:endParaRPr>
          </a:p>
          <a:p>
            <a:pPr marL="0" indent="0" algn="just">
              <a:buNone/>
            </a:pPr>
            <a:r>
              <a:rPr lang="cs-CZ" sz="2800" b="1" i="0">
                <a:solidFill>
                  <a:srgbClr val="FFC000"/>
                </a:solidFill>
                <a:effectLst/>
                <a:latin typeface="Avenir Next LT Pro" panose="020B0504020202020204" pitchFamily="34" charset="-18"/>
              </a:rPr>
              <a:t>O případném nasazení antibiotické léčby vždy rozhoduje lékař </a:t>
            </a:r>
            <a:r>
              <a:rPr lang="cs-CZ" sz="2800" b="0" i="0">
                <a:solidFill>
                  <a:schemeClr val="bg1"/>
                </a:solidFill>
                <a:effectLst/>
                <a:latin typeface="Avenir Next LT Pro" panose="020B0504020202020204" pitchFamily="34" charset="-18"/>
              </a:rPr>
              <a:t>na základě klinického </a:t>
            </a:r>
            <a:r>
              <a:rPr lang="cs-CZ" sz="2800">
                <a:solidFill>
                  <a:schemeClr val="bg1"/>
                </a:solidFill>
                <a:latin typeface="Avenir Next LT Pro" panose="020B0504020202020204" pitchFamily="34" charset="-18"/>
              </a:rPr>
              <a:t>po</a:t>
            </a:r>
            <a:r>
              <a:rPr lang="cs-CZ" sz="2800" b="0" i="0">
                <a:solidFill>
                  <a:schemeClr val="bg1"/>
                </a:solidFill>
                <a:effectLst/>
                <a:latin typeface="Avenir Next LT Pro" panose="020B0504020202020204" pitchFamily="34" charset="-18"/>
              </a:rPr>
              <a:t>souzení zdravotního stavu pacienta a výsledků vyšetření. Je třeba dbát na uvážlivé předepisování a užívání antibiotik. </a:t>
            </a:r>
            <a:endParaRPr lang="en-US">
              <a:latin typeface="Avenir Next LT Pro" panose="020B0504020202020204" pitchFamily="34" charset="-18"/>
            </a:endParaRPr>
          </a:p>
        </p:txBody>
      </p:sp>
      <p:pic>
        <p:nvPicPr>
          <p:cNvPr id="5" name="Grafický objekt 4" descr="Lékař samčího pohlaví se souvislou výplní">
            <a:extLst>
              <a:ext uri="{FF2B5EF4-FFF2-40B4-BE49-F238E27FC236}">
                <a16:creationId xmlns:a16="http://schemas.microsoft.com/office/drawing/2014/main" id="{05379B6C-7EFD-3986-994B-745B09D7C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751" y="3933823"/>
            <a:ext cx="1123849" cy="1325564"/>
          </a:xfrm>
          <a:prstGeom prst="rect">
            <a:avLst/>
          </a:prstGeom>
        </p:spPr>
      </p:pic>
      <p:pic>
        <p:nvPicPr>
          <p:cNvPr id="7" name="Grafický objekt 6" descr="Lék se souvislou výplní">
            <a:extLst>
              <a:ext uri="{FF2B5EF4-FFF2-40B4-BE49-F238E27FC236}">
                <a16:creationId xmlns:a16="http://schemas.microsoft.com/office/drawing/2014/main" id="{7225DEB9-5851-42C2-C2B0-A46A5CA05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18256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87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6E72F-BB7C-D093-12A2-F7B948A4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Aktivity MZ v oblasti prevence a sledování respiračních onemocnění</a:t>
            </a: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0DC7AA-1BB9-2A54-FB41-7B14FD0E2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7910"/>
            <a:ext cx="10853057" cy="4727575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  <a:buFontTx/>
              <a:buChar char="-"/>
            </a:pPr>
            <a:r>
              <a:rPr lang="cs-CZ" sz="2000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Vydání </a:t>
            </a:r>
            <a:r>
              <a:rPr lang="cs-CZ" sz="2000" b="1">
                <a:solidFill>
                  <a:srgbClr val="FFC000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d</a:t>
            </a:r>
            <a:r>
              <a:rPr lang="cs-CZ" sz="2000" b="1">
                <a:solidFill>
                  <a:srgbClr val="FFC000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oporučení pro poskytovatele sociálních a zdravotních služeb </a:t>
            </a:r>
            <a:r>
              <a:rPr lang="cs-CZ" sz="2000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pro podzimní a zimní období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buFontTx/>
              <a:buChar char="-"/>
            </a:pPr>
            <a:r>
              <a:rPr lang="cs-CZ" sz="2000">
                <a:solidFill>
                  <a:schemeClr val="bg1"/>
                </a:solidFill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Dlouhodobá </a:t>
            </a:r>
            <a:r>
              <a:rPr lang="cs-CZ" sz="2000" b="1">
                <a:solidFill>
                  <a:srgbClr val="FFC000"/>
                </a:solidFill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spolupráce s Asociací poskytovatelů sociální služeb </a:t>
            </a:r>
            <a:r>
              <a:rPr lang="cs-CZ" sz="2000">
                <a:solidFill>
                  <a:schemeClr val="bg1"/>
                </a:solidFill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v oblasti podpory očkování v zařízeních poskytovatelů sociálních služeb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buFontTx/>
              <a:buChar char="-"/>
            </a:pPr>
            <a:r>
              <a:rPr lang="cs-CZ" sz="2000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Vydání </a:t>
            </a:r>
            <a:r>
              <a:rPr lang="cs-CZ" sz="2000" b="1">
                <a:solidFill>
                  <a:srgbClr val="FFC000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doporučení k prevenci respiračních onemocnění pro školy a </a:t>
            </a:r>
            <a:r>
              <a:rPr lang="cs-CZ" sz="2000" b="1">
                <a:solidFill>
                  <a:srgbClr val="FFC000"/>
                </a:solidFill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školská zařízení 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buFontTx/>
              <a:buChar char="-"/>
            </a:pPr>
            <a:r>
              <a:rPr lang="cs-CZ" sz="2000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Vydání metodického pokynu k </a:t>
            </a:r>
            <a:r>
              <a:rPr lang="cs-CZ" sz="2000" err="1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sentinelové</a:t>
            </a:r>
            <a:r>
              <a:rPr lang="cs-CZ" sz="2000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, molekulární a SARI surveillance respiračních virů v sezoně 2024-2025 v České republice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buFontTx/>
              <a:buChar char="-"/>
            </a:pPr>
            <a:r>
              <a:rPr lang="cs-CZ" sz="2000" b="1">
                <a:solidFill>
                  <a:srgbClr val="FFC000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Apel na praktické lékaře k uvážlivému předepisování antibiotik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buFontTx/>
              <a:buChar char="-"/>
            </a:pPr>
            <a:r>
              <a:rPr lang="cs-CZ" sz="2000" b="1">
                <a:solidFill>
                  <a:srgbClr val="FFC000"/>
                </a:solidFill>
                <a:latin typeface="Avenir Next LT Pro" panose="020B05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Pravidelné informování na sociálních sítích </a:t>
            </a:r>
            <a:endParaRPr lang="cs-CZ" sz="2000" b="1">
              <a:solidFill>
                <a:srgbClr val="FFC000"/>
              </a:solidFill>
              <a:effectLst/>
              <a:latin typeface="Avenir Next LT Pro" panose="020B05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buFontTx/>
              <a:buChar char="-"/>
            </a:pPr>
            <a:endParaRPr lang="cs-CZ" sz="2000" b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buFontTx/>
              <a:buChar char="-"/>
            </a:pPr>
            <a:endParaRPr lang="cs-CZ" sz="2000" b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buFontTx/>
              <a:buChar char="-"/>
            </a:pPr>
            <a:endParaRPr lang="cs-CZ" sz="2000" b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7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 descr="Na zdraví se souvislou výplní">
            <a:extLst>
              <a:ext uri="{FF2B5EF4-FFF2-40B4-BE49-F238E27FC236}">
                <a16:creationId xmlns:a16="http://schemas.microsoft.com/office/drawing/2014/main" id="{EA0B3B21-84C7-F343-50DF-B79F71B94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4157" y="3249385"/>
            <a:ext cx="3140529" cy="314052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1D1DF00-4AE4-ADB4-9A0B-6F424C80AA9A}"/>
              </a:ext>
            </a:extLst>
          </p:cNvPr>
          <p:cNvSpPr txBox="1"/>
          <p:nvPr/>
        </p:nvSpPr>
        <p:spPr>
          <a:xfrm>
            <a:off x="1491343" y="1045028"/>
            <a:ext cx="9209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>
                <a:solidFill>
                  <a:schemeClr val="bg1"/>
                </a:solidFill>
                <a:latin typeface="Avenir Next LT Pro" panose="020B0504020202020204" pitchFamily="34" charset="-18"/>
              </a:rPr>
              <a:t>DĚKUJEME ZA POZORNOST </a:t>
            </a:r>
          </a:p>
          <a:p>
            <a:pPr algn="ctr"/>
            <a:r>
              <a:rPr lang="cs-CZ" sz="4000" b="1">
                <a:solidFill>
                  <a:schemeClr val="bg1"/>
                </a:solidFill>
                <a:latin typeface="Avenir Next LT Pro" panose="020B0504020202020204" pitchFamily="34" charset="-18"/>
              </a:rPr>
              <a:t>A </a:t>
            </a:r>
          </a:p>
          <a:p>
            <a:pPr algn="ctr"/>
            <a:r>
              <a:rPr lang="cs-CZ" sz="4000" b="1">
                <a:solidFill>
                  <a:schemeClr val="bg1"/>
                </a:solidFill>
                <a:latin typeface="Avenir Next LT Pro" panose="020B0504020202020204" pitchFamily="34" charset="-18"/>
              </a:rPr>
              <a:t>SDÍLENÍ OVĚŘENÝCH INFORMACÍ </a:t>
            </a:r>
            <a:endParaRPr lang="en-US" sz="4000" b="1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26055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1D6AC-CBBD-F4A7-AADD-9BC6ACB3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265906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>
                <a:solidFill>
                  <a:schemeClr val="bg1"/>
                </a:solidFill>
                <a:latin typeface="Avenir Next LT Pro" panose="020B0504020202020204" pitchFamily="34" charset="-18"/>
              </a:rPr>
              <a:t>Aktuální epidemiologická situace</a:t>
            </a:r>
            <a:endParaRPr lang="en-US" sz="3600" b="1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6FE84F-E40A-64A1-1912-DABA351F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1690688"/>
            <a:ext cx="10885714" cy="4486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cs-CZ" b="1">
                <a:solidFill>
                  <a:schemeClr val="bg1"/>
                </a:solidFill>
                <a:latin typeface="Avenir Next LT Pro"/>
              </a:rPr>
              <a:t>Vývoj aktuální situace odpovídá predikcím </a:t>
            </a:r>
          </a:p>
          <a:p>
            <a:pPr lvl="1" algn="just">
              <a:lnSpc>
                <a:spcPct val="150000"/>
              </a:lnSpc>
            </a:pPr>
            <a:r>
              <a:rPr lang="cs-CZ">
                <a:solidFill>
                  <a:schemeClr val="bg1"/>
                </a:solidFill>
                <a:latin typeface="Avenir Next LT Pro"/>
              </a:rPr>
              <a:t>Monitorujeme počet diagnostikovaných případů covid-19 a dalších respiračních infekcí – </a:t>
            </a:r>
            <a:r>
              <a:rPr lang="cs-CZ" b="1">
                <a:solidFill>
                  <a:schemeClr val="bg1"/>
                </a:solidFill>
                <a:latin typeface="Avenir Next LT Pro"/>
              </a:rPr>
              <a:t>situace se nevymyká předchozím letům</a:t>
            </a:r>
          </a:p>
          <a:p>
            <a:pPr lvl="1" algn="just">
              <a:lnSpc>
                <a:spcPct val="150000"/>
              </a:lnSpc>
            </a:pPr>
            <a:r>
              <a:rPr lang="cs-CZ">
                <a:solidFill>
                  <a:schemeClr val="bg1"/>
                </a:solidFill>
                <a:latin typeface="Avenir Next LT Pro"/>
              </a:rPr>
              <a:t>Denní průměr evidovaných případů covid-19 – více než 1 000 případů  v posledních dnech</a:t>
            </a:r>
          </a:p>
          <a:p>
            <a:pPr lvl="1" algn="just">
              <a:lnSpc>
                <a:spcPct val="150000"/>
              </a:lnSpc>
            </a:pPr>
            <a:r>
              <a:rPr lang="cs-CZ">
                <a:solidFill>
                  <a:schemeClr val="bg1"/>
                </a:solidFill>
                <a:latin typeface="Avenir Next LT Pro"/>
              </a:rPr>
              <a:t>Hospitalizováno  -  304 pacientů/14 JIP </a:t>
            </a:r>
          </a:p>
          <a:p>
            <a:pPr lvl="1" algn="just">
              <a:lnSpc>
                <a:spcPct val="150000"/>
              </a:lnSpc>
            </a:pPr>
            <a:r>
              <a:rPr lang="cs-CZ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</a:rPr>
              <a:t>Průměrný věk hospitalizovaných -  73 let.</a:t>
            </a:r>
            <a:endParaRPr lang="cs-CZ">
              <a:solidFill>
                <a:schemeClr val="bg1"/>
              </a:solidFill>
              <a:effectLst/>
              <a:latin typeface="Avenir Next LT Pro" panose="020B0504020202020204" pitchFamily="34" charset="-18"/>
              <a:ea typeface="Calibri" panose="020F0502020204030204" pitchFamily="34" charset="0"/>
            </a:endParaRPr>
          </a:p>
          <a:p>
            <a:pPr marL="457200" lvl="1" indent="0" algn="just">
              <a:lnSpc>
                <a:spcPct val="150000"/>
              </a:lnSpc>
              <a:buNone/>
            </a:pPr>
            <a:endParaRPr lang="cs-CZ">
              <a:solidFill>
                <a:schemeClr val="bg1"/>
              </a:solidFill>
              <a:latin typeface="Avenir Next LT Pro"/>
            </a:endParaRPr>
          </a:p>
          <a:p>
            <a:pPr marL="457200" lvl="1" indent="0" algn="just">
              <a:buNone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Grafický objekt 4" descr="Covid-19 se souvislou výplní">
            <a:extLst>
              <a:ext uri="{FF2B5EF4-FFF2-40B4-BE49-F238E27FC236}">
                <a16:creationId xmlns:a16="http://schemas.microsoft.com/office/drawing/2014/main" id="{AC3185DE-FA5A-1666-95A1-DDC039382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7850" y="265906"/>
            <a:ext cx="1606436" cy="16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41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87A08-40FB-1C77-29C9-67621917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13" y="213520"/>
            <a:ext cx="8912744" cy="1325563"/>
          </a:xfrm>
        </p:spPr>
        <p:txBody>
          <a:bodyPr>
            <a:normAutofit/>
          </a:bodyPr>
          <a:lstStyle/>
          <a:p>
            <a:r>
              <a:rPr lang="cs-CZ" sz="3600" b="1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Prognóza dalšího vývoje ve výskytu respiračních infekcí </a:t>
            </a:r>
            <a:endParaRPr lang="en-US" sz="3600" b="1">
              <a:solidFill>
                <a:schemeClr val="bg1"/>
              </a:solidFill>
              <a:latin typeface="Avenir Next LT Pro" panose="020B0504020202020204" pitchFamily="34" charset="-18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114FEB-377D-6BF5-A671-02F678675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55" y="1498939"/>
            <a:ext cx="11364686" cy="514554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cs-CZ" b="1">
                <a:solidFill>
                  <a:schemeClr val="bg1"/>
                </a:solidFill>
                <a:latin typeface="Avenir Next LT Pro"/>
                <a:cs typeface="Arial"/>
              </a:rPr>
              <a:t>Monitoring 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cs-CZ" sz="1900">
                <a:solidFill>
                  <a:schemeClr val="bg1"/>
                </a:solidFill>
                <a:latin typeface="Avenir Next LT Pro"/>
                <a:cs typeface="Arial"/>
              </a:rPr>
              <a:t>Funkční systém monitoringu sledování nákaz u vysoce rizikových pacientů a klíčového parametru hospitalizací a kapacit JIP 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cs-CZ" sz="1900">
                <a:solidFill>
                  <a:schemeClr val="bg1"/>
                </a:solidFill>
                <a:latin typeface="Avenir Next LT Pro"/>
                <a:cs typeface="Arial"/>
              </a:rPr>
              <a:t>Sledování nákaz covid-19 v </a:t>
            </a:r>
            <a:r>
              <a:rPr lang="cs-CZ" sz="1900" err="1">
                <a:solidFill>
                  <a:schemeClr val="bg1"/>
                </a:solidFill>
                <a:latin typeface="Avenir Next LT Pro"/>
                <a:cs typeface="Arial"/>
              </a:rPr>
              <a:t>real-time</a:t>
            </a:r>
            <a:r>
              <a:rPr lang="cs-CZ" sz="1900">
                <a:solidFill>
                  <a:schemeClr val="bg1"/>
                </a:solidFill>
                <a:latin typeface="Avenir Next LT Pro"/>
                <a:cs typeface="Arial"/>
              </a:rPr>
              <a:t> prostředí 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cs-CZ" sz="1900">
                <a:solidFill>
                  <a:schemeClr val="bg1"/>
                </a:solidFill>
                <a:latin typeface="Avenir Next LT Pro"/>
                <a:cs typeface="Arial"/>
              </a:rPr>
              <a:t>Postupně zaváděn systém automatizovaného hlášení ARI/ILI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endParaRPr lang="cs-CZ" sz="2400" b="1">
              <a:solidFill>
                <a:schemeClr val="bg1"/>
              </a:solidFill>
              <a:latin typeface="Avenir Next LT Pro" panose="020B0504020202020204" pitchFamily="34" charset="-18"/>
              <a:cs typeface="Arial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cs-CZ" b="1">
                <a:solidFill>
                  <a:schemeClr val="bg1"/>
                </a:solidFill>
                <a:latin typeface="Avenir Next LT Pro"/>
                <a:cs typeface="Arial"/>
              </a:rPr>
              <a:t>Prognóza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cs-CZ" sz="2000">
                <a:solidFill>
                  <a:schemeClr val="bg1"/>
                </a:solidFill>
                <a:effectLst/>
                <a:latin typeface="Avenir Next LT Pro"/>
                <a:ea typeface="Calibri"/>
                <a:cs typeface="Arial"/>
              </a:rPr>
              <a:t>V </a:t>
            </a:r>
            <a:r>
              <a:rPr lang="cs-CZ" sz="2000">
                <a:solidFill>
                  <a:schemeClr val="bg1"/>
                </a:solidFill>
                <a:latin typeface="Avenir Next LT Pro"/>
                <a:ea typeface="Calibri"/>
                <a:cs typeface="Arial"/>
              </a:rPr>
              <a:t>sezoně</a:t>
            </a:r>
            <a:r>
              <a:rPr lang="cs-CZ" sz="2000">
                <a:solidFill>
                  <a:schemeClr val="bg1"/>
                </a:solidFill>
                <a:effectLst/>
                <a:latin typeface="Avenir Next LT Pro"/>
                <a:ea typeface="Calibri"/>
                <a:cs typeface="Arial"/>
              </a:rPr>
              <a:t> 2024/2025 lze v ČR očekávat průměrný výskyt akutních respiračních infekcí s typickou chřipkovou epidemií na počátku nového roku. 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cs-CZ" sz="2000">
                <a:solidFill>
                  <a:schemeClr val="bg1"/>
                </a:solidFill>
                <a:latin typeface="Avenir Next LT Pro"/>
                <a:ea typeface="Calibri"/>
                <a:cs typeface="Arial"/>
              </a:rPr>
              <a:t>V následujících týdnech </a:t>
            </a:r>
            <a:r>
              <a:rPr lang="cs-CZ" sz="2000" b="1">
                <a:solidFill>
                  <a:srgbClr val="FFC000"/>
                </a:solidFill>
                <a:latin typeface="Avenir Next LT Pro"/>
                <a:ea typeface="Calibri"/>
                <a:cs typeface="Arial"/>
              </a:rPr>
              <a:t>lze očekávat charakteristický nárůst počtu případů </a:t>
            </a:r>
            <a:r>
              <a:rPr lang="cs-CZ" sz="2000">
                <a:solidFill>
                  <a:schemeClr val="bg1"/>
                </a:solidFill>
                <a:latin typeface="Avenir Next LT Pro"/>
                <a:ea typeface="Calibri"/>
                <a:cs typeface="Arial"/>
              </a:rPr>
              <a:t>pozorovaný vždy na podzim a s tím související nárůst počtu hospitalizovaných. </a:t>
            </a:r>
            <a:endParaRPr lang="cs-CZ" sz="2000">
              <a:solidFill>
                <a:schemeClr val="bg1"/>
              </a:solidFill>
              <a:effectLst/>
              <a:latin typeface="Avenir Next LT Pro"/>
              <a:ea typeface="Calibri"/>
              <a:cs typeface="Arial"/>
            </a:endParaRPr>
          </a:p>
          <a:p>
            <a:pPr algn="just">
              <a:lnSpc>
                <a:spcPct val="150000"/>
              </a:lnSpc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cký objekt 4" descr="Pruhový graf PANDEMIC exponenciální křivky se souvislou výplní">
            <a:extLst>
              <a:ext uri="{FF2B5EF4-FFF2-40B4-BE49-F238E27FC236}">
                <a16:creationId xmlns:a16="http://schemas.microsoft.com/office/drawing/2014/main" id="{800A4439-9AFF-A27D-B0C4-FCE07A4B7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0520" y="36060"/>
            <a:ext cx="1462879" cy="146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1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FE25F139-EC3B-856B-C359-D60B9FB2CCF8}"/>
              </a:ext>
            </a:extLst>
          </p:cNvPr>
          <p:cNvSpPr txBox="1"/>
          <p:nvPr/>
        </p:nvSpPr>
        <p:spPr>
          <a:xfrm>
            <a:off x="1796142" y="2667001"/>
            <a:ext cx="8599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4400" b="1">
              <a:solidFill>
                <a:schemeClr val="bg1"/>
              </a:solidFill>
              <a:latin typeface="Avenir Next LT Pro" panose="020B0504020202020204" pitchFamily="34" charset="-18"/>
            </a:endParaRPr>
          </a:p>
          <a:p>
            <a:pPr algn="ctr"/>
            <a:r>
              <a:rPr lang="cs-CZ" sz="4400" b="1">
                <a:solidFill>
                  <a:schemeClr val="bg1"/>
                </a:solidFill>
                <a:latin typeface="Avenir Next LT Pro" panose="020B0504020202020204" pitchFamily="34" charset="-18"/>
              </a:rPr>
              <a:t>Základním nástrojem prevence závažných průběhů covid-19 a chřipky je očkování </a:t>
            </a:r>
            <a:endParaRPr lang="en-US" sz="4400" b="1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99DF2D0-CE52-D1F6-3F52-6EE97A327F09}"/>
              </a:ext>
            </a:extLst>
          </p:cNvPr>
          <p:cNvSpPr txBox="1"/>
          <p:nvPr/>
        </p:nvSpPr>
        <p:spPr>
          <a:xfrm>
            <a:off x="1191985" y="1074786"/>
            <a:ext cx="98080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1">
                <a:solidFill>
                  <a:schemeClr val="bg1"/>
                </a:solidFill>
                <a:latin typeface="Avenir Next LT Pro" panose="020B0504020202020204" pitchFamily="34" charset="-18"/>
              </a:rPr>
              <a:t>„V ČR každoročně onemocní chřipkou statisíce až jeden milion obyvatel, a zhruba 2 000 pacientů ročně v průměru v souvislosti chřipkou zemře.“ </a:t>
            </a:r>
            <a:endParaRPr lang="en-US" sz="2400" b="1" i="1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4254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1AA244-5AC5-B2DA-159E-5AB675A6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388696"/>
            <a:ext cx="10691265" cy="864072"/>
          </a:xfrm>
          <a:solidFill>
            <a:srgbClr val="003D61"/>
          </a:solidFill>
        </p:spPr>
        <p:txBody>
          <a:bodyPr>
            <a:normAutofit/>
          </a:bodyPr>
          <a:lstStyle/>
          <a:p>
            <a:r>
              <a:rPr lang="cs-CZ" b="1">
                <a:solidFill>
                  <a:schemeClr val="bg1"/>
                </a:solidFill>
                <a:latin typeface="Avenir Next LT Pro" panose="020B0504020202020204" pitchFamily="34" charset="-18"/>
              </a:rPr>
              <a:t>Proč se nechat očkovat proti chřipce?</a:t>
            </a:r>
          </a:p>
        </p:txBody>
      </p:sp>
      <p:pic>
        <p:nvPicPr>
          <p:cNvPr id="5" name="Grafický objekt 4" descr="Myšlenka obrys">
            <a:extLst>
              <a:ext uri="{FF2B5EF4-FFF2-40B4-BE49-F238E27FC236}">
                <a16:creationId xmlns:a16="http://schemas.microsoft.com/office/drawing/2014/main" id="{90B54687-432E-DC28-4630-9410AFA72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099" y="2130573"/>
            <a:ext cx="3398089" cy="339808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0268C2-2C3C-3CD1-5CE8-817B4F5BB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189" y="1252769"/>
            <a:ext cx="7645468" cy="5452832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2000">
                <a:solidFill>
                  <a:schemeClr val="bg1"/>
                </a:solidFill>
                <a:latin typeface="Avenir Next LT Pro" panose="020B0504020202020204" pitchFamily="34" charset="-18"/>
              </a:rPr>
              <a:t>Očkování proti chřipce je jedním z nejúčinnějších opatření ke snížení dopadu chřipkového onemocnění.  </a:t>
            </a:r>
            <a:r>
              <a:rPr lang="cs-CZ" sz="2000" b="1">
                <a:solidFill>
                  <a:srgbClr val="FFC000"/>
                </a:solidFill>
                <a:latin typeface="Avenir Next LT Pro" panose="020B0504020202020204" pitchFamily="34" charset="-18"/>
              </a:rPr>
              <a:t>Očkování proti chřipce také pomáhá snížit zátěž na zdravotní a sociální služby v průběhu zimních měsíců.</a:t>
            </a:r>
          </a:p>
          <a:p>
            <a:pPr algn="just">
              <a:lnSpc>
                <a:spcPct val="110000"/>
              </a:lnSpc>
            </a:pPr>
            <a:r>
              <a:rPr lang="cs-CZ" sz="2000">
                <a:solidFill>
                  <a:schemeClr val="bg1"/>
                </a:solidFill>
                <a:latin typeface="Avenir Next LT Pro" panose="020B0504020202020204" pitchFamily="34" charset="-18"/>
              </a:rPr>
              <a:t>Očkování zdravotnických pracovníků a pracovníků v sociálních službách proti chřipce, kromě vlastní ochrany</a:t>
            </a:r>
            <a:r>
              <a:rPr lang="cs-CZ" sz="2000" b="1">
                <a:solidFill>
                  <a:srgbClr val="FFC000"/>
                </a:solidFill>
                <a:latin typeface="Avenir Next LT Pro" panose="020B0504020202020204" pitchFamily="34" charset="-18"/>
              </a:rPr>
              <a:t>, snižuje riziko šíření chřipky mezi pacienty/klienty, kolegy .</a:t>
            </a:r>
          </a:p>
          <a:p>
            <a:pPr algn="just">
              <a:lnSpc>
                <a:spcPct val="110000"/>
              </a:lnSpc>
            </a:pPr>
            <a:r>
              <a:rPr lang="cs-CZ" sz="2000">
                <a:solidFill>
                  <a:schemeClr val="bg1"/>
                </a:solidFill>
                <a:latin typeface="Avenir Next LT Pro" panose="020B0504020202020204" pitchFamily="34" charset="-18"/>
              </a:rPr>
              <a:t>Prevencí chřipkové infekce pomocí očkování se </a:t>
            </a:r>
            <a:r>
              <a:rPr lang="cs-CZ" sz="2000" b="1">
                <a:solidFill>
                  <a:srgbClr val="FFC000"/>
                </a:solidFill>
                <a:latin typeface="Avenir Next LT Pro" panose="020B0504020202020204" pitchFamily="34" charset="-18"/>
              </a:rPr>
              <a:t>zabraňuje vzniku sekundárních bakteriálních infekcí, jako je pneumonie</a:t>
            </a:r>
            <a:r>
              <a:rPr lang="cs-CZ" sz="2000">
                <a:solidFill>
                  <a:schemeClr val="bg1"/>
                </a:solidFill>
                <a:latin typeface="Avenir Next LT Pro" panose="020B0504020202020204" pitchFamily="34" charset="-18"/>
              </a:rPr>
              <a:t>. To snižuje potřebu antibiotik a pomáhá předcházet rezistenci na řadu antimikrobních preparátů.</a:t>
            </a:r>
          </a:p>
          <a:p>
            <a:pPr algn="just">
              <a:lnSpc>
                <a:spcPct val="110000"/>
              </a:lnSpc>
            </a:pPr>
            <a:r>
              <a:rPr lang="cs-CZ" sz="2000">
                <a:solidFill>
                  <a:schemeClr val="bg1"/>
                </a:solidFill>
                <a:latin typeface="Avenir Next LT Pro" panose="020B0504020202020204" pitchFamily="34" charset="-18"/>
              </a:rPr>
              <a:t>Očkování proti chřipce </a:t>
            </a:r>
            <a:r>
              <a:rPr lang="cs-CZ" sz="2000" b="1">
                <a:solidFill>
                  <a:srgbClr val="FFC000"/>
                </a:solidFill>
                <a:latin typeface="Avenir Next LT Pro" panose="020B0504020202020204" pitchFamily="34" charset="-18"/>
              </a:rPr>
              <a:t>zabraňuje zhoršení existujícího kardiologického onemocnění</a:t>
            </a:r>
            <a:r>
              <a:rPr lang="cs-CZ" sz="2000">
                <a:solidFill>
                  <a:schemeClr val="bg1"/>
                </a:solidFill>
                <a:latin typeface="Avenir Next LT Pro" panose="020B0504020202020204" pitchFamily="34" charset="-18"/>
              </a:rPr>
              <a:t> a zabraňuje vzniku akutních příhod včetně infarktu myokardu u zdravých osob.</a:t>
            </a:r>
          </a:p>
          <a:p>
            <a:pPr>
              <a:lnSpc>
                <a:spcPct val="110000"/>
              </a:lnSpc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31332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362651-42CC-6AFD-B8F9-69F96DD2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323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cs-CZ" sz="3200" b="1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Doporučení k očkování proti covid-19 a chřipce </a:t>
            </a:r>
            <a:endParaRPr lang="en-US" sz="3200" b="1">
              <a:solidFill>
                <a:schemeClr val="bg1"/>
              </a:solidFill>
              <a:latin typeface="Avenir Next LT Pro" panose="020B0504020202020204" pitchFamily="34" charset="-18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BD6979-B22A-EB41-D0A9-FCAB5BA8A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29" y="1325563"/>
            <a:ext cx="10842171" cy="5323114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cs-CZ" sz="3800" b="1">
                <a:solidFill>
                  <a:srgbClr val="FFC000"/>
                </a:solidFill>
                <a:latin typeface="Avenir Next LT Pro"/>
                <a:cs typeface="Arial"/>
              </a:rPr>
              <a:t>Komu je očkování doporučeno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cs-CZ" sz="3300">
                <a:solidFill>
                  <a:schemeClr val="bg1"/>
                </a:solidFill>
                <a:latin typeface="Avenir Next LT Pro"/>
                <a:cs typeface="Arial"/>
              </a:rPr>
              <a:t>Osobám se zvýšeným rizikem závažného průběhu nebo se zvýšeným rizikem hospitalizace : </a:t>
            </a:r>
          </a:p>
          <a:p>
            <a:pPr lvl="1" algn="just">
              <a:lnSpc>
                <a:spcPct val="170000"/>
              </a:lnSpc>
              <a:spcBef>
                <a:spcPts val="0"/>
              </a:spcBef>
            </a:pPr>
            <a:r>
              <a:rPr lang="cs-CZ" sz="2900">
                <a:solidFill>
                  <a:schemeClr val="bg1"/>
                </a:solidFill>
                <a:latin typeface="Avenir Next LT Pro"/>
                <a:cs typeface="Arial"/>
              </a:rPr>
              <a:t>Osoby vyššího věku (60+)</a:t>
            </a:r>
          </a:p>
          <a:p>
            <a:pPr lvl="1" algn="just">
              <a:lnSpc>
                <a:spcPct val="170000"/>
              </a:lnSpc>
              <a:spcBef>
                <a:spcPts val="0"/>
              </a:spcBef>
            </a:pPr>
            <a:r>
              <a:rPr lang="cs-CZ" sz="2900">
                <a:solidFill>
                  <a:schemeClr val="bg1"/>
                </a:solidFill>
                <a:latin typeface="Avenir Next LT Pro"/>
                <a:cs typeface="Arial"/>
              </a:rPr>
              <a:t>Osobám s chronickými onemocněními</a:t>
            </a:r>
            <a:r>
              <a:rPr lang="en-US" sz="2900">
                <a:solidFill>
                  <a:schemeClr val="bg1"/>
                </a:solidFill>
                <a:latin typeface="Avenir Next LT Pro"/>
                <a:cs typeface="Arial"/>
              </a:rPr>
              <a:t> </a:t>
            </a:r>
            <a:r>
              <a:rPr lang="cs-CZ" sz="2900">
                <a:solidFill>
                  <a:schemeClr val="bg1"/>
                </a:solidFill>
                <a:latin typeface="Avenir Next LT Pro"/>
                <a:cs typeface="Arial"/>
              </a:rPr>
              <a:t>(onemocnění srdce, plic, ledvin, diabetes </a:t>
            </a:r>
            <a:r>
              <a:rPr lang="cs-CZ" sz="2900" err="1">
                <a:solidFill>
                  <a:schemeClr val="bg1"/>
                </a:solidFill>
                <a:latin typeface="Avenir Next LT Pro"/>
                <a:cs typeface="Arial"/>
              </a:rPr>
              <a:t>melitus</a:t>
            </a:r>
            <a:r>
              <a:rPr lang="cs-CZ" sz="2900">
                <a:solidFill>
                  <a:schemeClr val="bg1"/>
                </a:solidFill>
                <a:latin typeface="Avenir Next LT Pro"/>
                <a:cs typeface="Arial"/>
              </a:rPr>
              <a:t> atd.)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cs-CZ" sz="3300">
                <a:solidFill>
                  <a:schemeClr val="bg1"/>
                </a:solidFill>
                <a:latin typeface="Avenir Next LT Pro"/>
                <a:cs typeface="Arial"/>
              </a:rPr>
              <a:t>Zdravotnickým pracovníkům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cs-CZ" sz="3300">
                <a:solidFill>
                  <a:schemeClr val="bg1"/>
                </a:solidFill>
                <a:latin typeface="Avenir Next LT Pro"/>
                <a:cs typeface="Arial"/>
              </a:rPr>
              <a:t>Pracovníkům v sociálních službách 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cs-CZ" sz="3800">
              <a:solidFill>
                <a:schemeClr val="bg1"/>
              </a:solidFill>
              <a:latin typeface="Avenir Next LT Pro" panose="020B0504020202020204" pitchFamily="34" charset="-18"/>
              <a:cs typeface="Arial" panose="020B0604020202020204" pitchFamily="34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cs-CZ" sz="3800" b="1">
                <a:solidFill>
                  <a:srgbClr val="FFC000"/>
                </a:solidFill>
                <a:latin typeface="Avenir Next LT Pro"/>
                <a:cs typeface="Arial"/>
              </a:rPr>
              <a:t>Kdy se nechat očkovat: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Tx/>
              <a:buChar char="-"/>
            </a:pPr>
            <a:r>
              <a:rPr lang="cs-CZ" sz="3800">
                <a:solidFill>
                  <a:schemeClr val="bg1"/>
                </a:solidFill>
                <a:latin typeface="Avenir Next LT Pro"/>
                <a:cs typeface="Arial"/>
              </a:rPr>
              <a:t>Od </a:t>
            </a:r>
            <a:r>
              <a:rPr lang="cs-CZ" sz="3800" b="1">
                <a:solidFill>
                  <a:schemeClr val="bg1"/>
                </a:solidFill>
                <a:latin typeface="Avenir Next LT Pro"/>
                <a:cs typeface="Arial"/>
              </a:rPr>
              <a:t>září do listopadu – chřipka i covid-19</a:t>
            </a:r>
            <a:endParaRPr lang="cs-CZ" sz="3800">
              <a:solidFill>
                <a:schemeClr val="bg1"/>
              </a:solidFill>
              <a:latin typeface="Avenir Next LT Pro"/>
              <a:cs typeface="Arial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  <a:buFontTx/>
              <a:buChar char="-"/>
            </a:pPr>
            <a:r>
              <a:rPr lang="cs-CZ" sz="3800">
                <a:solidFill>
                  <a:schemeClr val="bg1"/>
                </a:solidFill>
                <a:latin typeface="Avenir Next LT Pro"/>
                <a:cs typeface="Arial"/>
              </a:rPr>
              <a:t>Na základě individuálního posouzení lékařem možné i simultánní očkování </a:t>
            </a:r>
            <a:endParaRPr lang="cs-CZ">
              <a:solidFill>
                <a:schemeClr val="bg1"/>
              </a:solidFill>
              <a:latin typeface="Avenir Next LT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6518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66D97-7129-CEF0-27FD-BC3B407E1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cs-CZ" sz="3600" b="1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Očkovací látky pro sezonu 2024/2025 k očkování proti covid-19 a proti chřipce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E27B80-0C3A-3BBF-06DB-1BC7CA33C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cs-CZ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Jaké jsou k dispozici očkovací látky proti covid-19</a:t>
            </a:r>
          </a:p>
          <a:p>
            <a:pPr lvl="1" algn="just">
              <a:lnSpc>
                <a:spcPct val="150000"/>
              </a:lnSpc>
            </a:pP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Covid - JN.1  (doporučena k očkování pro sezonu 2024/2025) </a:t>
            </a:r>
          </a:p>
          <a:p>
            <a:pPr algn="just">
              <a:lnSpc>
                <a:spcPct val="150000"/>
              </a:lnSpc>
            </a:pPr>
            <a:endParaRPr lang="cs-CZ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cs-CZ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Kolik bude letos dodáno očkovacích látek do ČR </a:t>
            </a:r>
          </a:p>
          <a:p>
            <a:pPr lvl="1" algn="just">
              <a:lnSpc>
                <a:spcPct val="150000"/>
              </a:lnSpc>
            </a:pP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tisíc dávek (covid-19)</a:t>
            </a:r>
          </a:p>
          <a:p>
            <a:pPr lvl="1" algn="just">
              <a:lnSpc>
                <a:spcPct val="150000"/>
              </a:lnSpc>
            </a:pP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 tisíc dávek (chřipka)</a:t>
            </a:r>
          </a:p>
          <a:p>
            <a:pPr algn="just">
              <a:lnSpc>
                <a:spcPct val="150000"/>
              </a:lnSpc>
            </a:pPr>
            <a:endParaRPr lang="cs-CZ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18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BB3BF1-3FE0-522F-4A09-DD6FDCEE5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163286"/>
            <a:ext cx="11408228" cy="1325563"/>
          </a:xfrm>
        </p:spPr>
        <p:txBody>
          <a:bodyPr>
            <a:normAutofit/>
          </a:bodyPr>
          <a:lstStyle/>
          <a:p>
            <a:r>
              <a:rPr lang="cs-CZ" sz="3600" b="1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Kde se mohu nechat očkovat proti covid-19 nebo chřipce?</a:t>
            </a:r>
            <a:endParaRPr lang="en-US" sz="3600" b="1">
              <a:solidFill>
                <a:schemeClr val="bg1"/>
              </a:solidFill>
              <a:latin typeface="Avenir Next LT Pro" panose="020B0504020202020204" pitchFamily="34" charset="-18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564937-8424-0258-888D-5223FA0DA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" y="1328057"/>
            <a:ext cx="11517085" cy="5377543"/>
          </a:xfrm>
          <a:solidFill>
            <a:srgbClr val="003D6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60000"/>
              </a:lnSpc>
            </a:pPr>
            <a:r>
              <a:rPr lang="cs-CZ" sz="2400">
                <a:solidFill>
                  <a:schemeClr val="bg1"/>
                </a:solidFill>
                <a:latin typeface="Avenir Next LT Pro"/>
                <a:cs typeface="Arial"/>
              </a:rPr>
              <a:t>Ordinace praktického lékaře</a:t>
            </a:r>
          </a:p>
          <a:p>
            <a:pPr>
              <a:lnSpc>
                <a:spcPct val="160000"/>
              </a:lnSpc>
            </a:pPr>
            <a:r>
              <a:rPr lang="cs-CZ" sz="2400">
                <a:solidFill>
                  <a:schemeClr val="bg1"/>
                </a:solidFill>
                <a:latin typeface="Avenir Next LT Pro"/>
                <a:cs typeface="Arial"/>
              </a:rPr>
              <a:t>Očkovací centrum zdravotnických zařízení (infekční kliniky, centra cestovní medicíny, zdravotní ústavy atd.):  </a:t>
            </a:r>
          </a:p>
          <a:p>
            <a:pPr>
              <a:lnSpc>
                <a:spcPct val="160000"/>
              </a:lnSpc>
            </a:pPr>
            <a:r>
              <a:rPr lang="cs-CZ" sz="2400">
                <a:solidFill>
                  <a:schemeClr val="bg1"/>
                </a:solidFill>
                <a:latin typeface="Avenir Next LT Pro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Přehled očkovacích míst </a:t>
            </a:r>
            <a:r>
              <a:rPr lang="cs-CZ" sz="3200">
                <a:solidFill>
                  <a:schemeClr val="bg1"/>
                </a:solidFill>
                <a:latin typeface="Avenir Next LT Pro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cs-CZ" sz="3200">
                <a:solidFill>
                  <a:srgbClr val="FFC000"/>
                </a:solidFill>
                <a:latin typeface="Avenir Next LT Pro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ockoreport.uzis.cz</a:t>
            </a:r>
            <a:r>
              <a:rPr lang="cs-CZ" sz="3200">
                <a:solidFill>
                  <a:schemeClr val="bg1"/>
                </a:solidFill>
                <a:latin typeface="Avenir Next LT Pro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cs-CZ" sz="3200">
              <a:solidFill>
                <a:schemeClr val="bg1"/>
              </a:solidFill>
              <a:latin typeface="Avenir Next LT Pro"/>
              <a:cs typeface="Arial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cs-CZ" sz="2400" b="1" i="0">
                <a:solidFill>
                  <a:schemeClr val="bg1"/>
                </a:solidFill>
                <a:effectLst/>
                <a:latin typeface="Avenir Next LT Pro"/>
                <a:cs typeface="Arial"/>
              </a:rPr>
              <a:t>Přehled </a:t>
            </a:r>
            <a:r>
              <a:rPr lang="cs-CZ" sz="2400" b="1">
                <a:solidFill>
                  <a:srgbClr val="FFC000"/>
                </a:solidFill>
                <a:latin typeface="Avenir Next LT Pro"/>
                <a:cs typeface="Arial"/>
              </a:rPr>
              <a:t>NOVĚ</a:t>
            </a:r>
            <a:r>
              <a:rPr lang="cs-CZ" sz="2400" b="1">
                <a:solidFill>
                  <a:schemeClr val="bg1"/>
                </a:solidFill>
                <a:latin typeface="Avenir Next LT Pro"/>
                <a:cs typeface="Arial"/>
              </a:rPr>
              <a:t> </a:t>
            </a:r>
            <a:r>
              <a:rPr lang="cs-CZ" sz="2400" b="1" i="0">
                <a:solidFill>
                  <a:schemeClr val="bg1"/>
                </a:solidFill>
                <a:effectLst/>
                <a:latin typeface="Avenir Next LT Pro"/>
                <a:cs typeface="Arial"/>
              </a:rPr>
              <a:t>zahrnuje i </a:t>
            </a:r>
            <a:r>
              <a:rPr lang="cs-CZ" sz="2400" b="1">
                <a:solidFill>
                  <a:schemeClr val="bg1"/>
                </a:solidFill>
                <a:latin typeface="Avenir Next LT Pro"/>
                <a:cs typeface="Arial"/>
              </a:rPr>
              <a:t>přes 160 ordinací</a:t>
            </a:r>
            <a:r>
              <a:rPr lang="cs-CZ" sz="2400" b="1" i="0">
                <a:solidFill>
                  <a:schemeClr val="bg1"/>
                </a:solidFill>
                <a:effectLst/>
                <a:latin typeface="Avenir Next LT Pro"/>
                <a:cs typeface="Arial"/>
              </a:rPr>
              <a:t> praktických lékařů, kteří </a:t>
            </a:r>
            <a:r>
              <a:rPr lang="cs-CZ" sz="2400" b="1" i="0">
                <a:solidFill>
                  <a:srgbClr val="FFC000"/>
                </a:solidFill>
                <a:effectLst/>
                <a:latin typeface="Avenir Next LT Pro"/>
                <a:cs typeface="Arial"/>
              </a:rPr>
              <a:t>nabízejí </a:t>
            </a:r>
            <a:r>
              <a:rPr lang="cs-CZ" sz="2400" b="1">
                <a:solidFill>
                  <a:srgbClr val="FFC000"/>
                </a:solidFill>
                <a:latin typeface="Avenir Next LT Pro"/>
                <a:cs typeface="Arial"/>
              </a:rPr>
              <a:t>vybraná </a:t>
            </a:r>
            <a:r>
              <a:rPr lang="cs-CZ" sz="2400" b="1" i="0">
                <a:solidFill>
                  <a:srgbClr val="FFC000"/>
                </a:solidFill>
                <a:effectLst/>
                <a:latin typeface="Avenir Next LT Pro"/>
                <a:cs typeface="Arial"/>
              </a:rPr>
              <a:t>očkování (covid, chřipka, pertuse, spalničky atd.) pro pacienty registrované u jiného praktického lékaře. </a:t>
            </a:r>
            <a:endParaRPr lang="en-US" sz="2400" b="1">
              <a:solidFill>
                <a:srgbClr val="FFC000"/>
              </a:solidFill>
              <a:latin typeface="Avenir Next LT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794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2E9CBD-9019-7E18-BE1D-B51BD199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Pertuse – </a:t>
            </a:r>
            <a:r>
              <a:rPr lang="en-US" sz="3600" b="1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aktu</a:t>
            </a:r>
            <a:r>
              <a:rPr lang="cs-CZ" sz="3600" b="1">
                <a:solidFill>
                  <a:schemeClr val="bg1"/>
                </a:solidFill>
                <a:latin typeface="Avenir Next LT Pro" panose="020B0504020202020204" pitchFamily="34" charset="-18"/>
                <a:cs typeface="Arial" panose="020B0604020202020204" pitchFamily="34" charset="0"/>
              </a:rPr>
              <a:t>ální stav a predikce vývoje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E8422B-8B55-B121-1607-E3ABB9D8A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1480458"/>
            <a:ext cx="10896599" cy="490945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cs-CZ" sz="2000" b="1">
                <a:solidFill>
                  <a:schemeClr val="bg1"/>
                </a:solidFill>
                <a:latin typeface="Avenir Next LT Pro"/>
                <a:cs typeface="Arial"/>
              </a:rPr>
              <a:t>Souhrn </a:t>
            </a:r>
          </a:p>
          <a:p>
            <a:pPr algn="just">
              <a:lnSpc>
                <a:spcPct val="150000"/>
              </a:lnSpc>
            </a:pPr>
            <a:r>
              <a:rPr lang="cs-CZ" sz="2000">
                <a:solidFill>
                  <a:schemeClr val="bg1"/>
                </a:solidFill>
                <a:latin typeface="Avenir Next LT Pro"/>
                <a:cs typeface="Arial"/>
              </a:rPr>
              <a:t>V roce </a:t>
            </a:r>
            <a:r>
              <a:rPr lang="cs-CZ" sz="2000" b="1">
                <a:solidFill>
                  <a:schemeClr val="bg1"/>
                </a:solidFill>
                <a:latin typeface="Avenir Next LT Pro"/>
                <a:cs typeface="Arial"/>
              </a:rPr>
              <a:t>2024</a:t>
            </a:r>
            <a:r>
              <a:rPr lang="cs-CZ" sz="2000">
                <a:solidFill>
                  <a:schemeClr val="bg1"/>
                </a:solidFill>
                <a:latin typeface="Avenir Next LT Pro"/>
                <a:cs typeface="Arial"/>
              </a:rPr>
              <a:t> od 1. 1. do 25. 9. 2024 bylo do ISIN hlášeno celkem </a:t>
            </a:r>
            <a:r>
              <a:rPr lang="cs-CZ" sz="2000" b="1">
                <a:solidFill>
                  <a:schemeClr val="bg1"/>
                </a:solidFill>
                <a:latin typeface="Avenir Next LT Pro"/>
                <a:cs typeface="Arial"/>
              </a:rPr>
              <a:t>31 809 případů pertuse </a:t>
            </a:r>
            <a:r>
              <a:rPr lang="cs-CZ" sz="2000">
                <a:solidFill>
                  <a:schemeClr val="bg1"/>
                </a:solidFill>
                <a:latin typeface="Avenir Next LT Pro"/>
                <a:cs typeface="Arial"/>
              </a:rPr>
              <a:t>(původce </a:t>
            </a:r>
            <a:r>
              <a:rPr lang="cs-CZ" sz="2000" i="1" err="1">
                <a:solidFill>
                  <a:schemeClr val="bg1"/>
                </a:solidFill>
                <a:latin typeface="Avenir Next LT Pro"/>
                <a:cs typeface="Arial"/>
              </a:rPr>
              <a:t>Bordetella</a:t>
            </a:r>
            <a:r>
              <a:rPr lang="cs-CZ" sz="2000" i="1">
                <a:solidFill>
                  <a:schemeClr val="bg1"/>
                </a:solidFill>
                <a:latin typeface="Avenir Next LT Pro"/>
                <a:cs typeface="Arial"/>
              </a:rPr>
              <a:t> </a:t>
            </a:r>
            <a:r>
              <a:rPr lang="cs-CZ" sz="2000" i="1" err="1">
                <a:solidFill>
                  <a:schemeClr val="bg1"/>
                </a:solidFill>
                <a:latin typeface="Avenir Next LT Pro"/>
                <a:cs typeface="Arial"/>
              </a:rPr>
              <a:t>pertussis</a:t>
            </a:r>
            <a:r>
              <a:rPr lang="cs-CZ" sz="2000">
                <a:solidFill>
                  <a:schemeClr val="bg1"/>
                </a:solidFill>
                <a:latin typeface="Avenir Next LT Pro"/>
                <a:cs typeface="Arial"/>
              </a:rPr>
              <a:t>), </a:t>
            </a:r>
          </a:p>
          <a:p>
            <a:pPr algn="just">
              <a:lnSpc>
                <a:spcPct val="150000"/>
              </a:lnSpc>
            </a:pPr>
            <a:r>
              <a:rPr lang="cs-CZ" sz="2000" b="1">
                <a:solidFill>
                  <a:schemeClr val="bg1"/>
                </a:solidFill>
                <a:latin typeface="Avenir Next LT Pro"/>
                <a:cs typeface="Arial"/>
              </a:rPr>
              <a:t>Nejvíce případů </a:t>
            </a:r>
            <a:r>
              <a:rPr lang="cs-CZ" sz="2000">
                <a:solidFill>
                  <a:schemeClr val="bg1"/>
                </a:solidFill>
                <a:latin typeface="Avenir Next LT Pro"/>
                <a:cs typeface="Arial"/>
              </a:rPr>
              <a:t>ve věkové skupině </a:t>
            </a:r>
            <a:r>
              <a:rPr lang="cs-CZ" sz="2200" b="1">
                <a:solidFill>
                  <a:schemeClr val="bg1"/>
                </a:solidFill>
                <a:latin typeface="Avenir Next LT Pro"/>
                <a:cs typeface="Arial"/>
              </a:rPr>
              <a:t>15 až 19 let</a:t>
            </a:r>
            <a:endParaRPr lang="cs-CZ" sz="2000" b="1">
              <a:solidFill>
                <a:schemeClr val="bg1"/>
              </a:solidFill>
              <a:latin typeface="Avenir Next LT Pro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cs-CZ" sz="2000">
                <a:solidFill>
                  <a:schemeClr val="bg1"/>
                </a:solidFill>
                <a:latin typeface="Avenir Next LT Pro"/>
                <a:cs typeface="Arial"/>
              </a:rPr>
              <a:t>V roce 2024 evidováno celkem 11 úmrtí v souvislosti s pertusí – osoby imunokompromitované, chronicky nemocné, přítomnost dalších infekcí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2000" b="1">
                <a:solidFill>
                  <a:schemeClr val="bg1"/>
                </a:solidFill>
                <a:latin typeface="Avenir Next LT Pro"/>
                <a:cs typeface="Arial"/>
              </a:rPr>
              <a:t>Aktuální vývoj a predikce </a:t>
            </a:r>
          </a:p>
          <a:p>
            <a:pPr algn="just">
              <a:lnSpc>
                <a:spcPct val="150000"/>
              </a:lnSpc>
            </a:pPr>
            <a:r>
              <a:rPr lang="cs-CZ" sz="2000">
                <a:solidFill>
                  <a:schemeClr val="bg1"/>
                </a:solidFill>
                <a:latin typeface="Avenir Next LT Pro"/>
                <a:cs typeface="Arial"/>
              </a:rPr>
              <a:t>Dle dat hlášených případů sledujeme setrvalý stav, avšak s ohledem na fakt, že původce nákazy stále cirkuluje v populaci, lze s ohledem na zkušenosti z předchozích let očekávat nárůst počtu případů v následujících měsících </a:t>
            </a:r>
          </a:p>
        </p:txBody>
      </p:sp>
    </p:spTree>
    <p:extLst>
      <p:ext uri="{BB962C8B-B14F-4D97-AF65-F5344CB8AC3E}">
        <p14:creationId xmlns:p14="http://schemas.microsoft.com/office/powerpoint/2010/main" val="34827507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zentace CZ">
  <a:themeElements>
    <a:clrScheme name="Prezentace CZ 1">
      <a:dk1>
        <a:srgbClr val="003D61"/>
      </a:dk1>
      <a:lt1>
        <a:srgbClr val="FFFFFF"/>
      </a:lt1>
      <a:dk2>
        <a:srgbClr val="FFFFFF"/>
      </a:dk2>
      <a:lt2>
        <a:srgbClr val="858585"/>
      </a:lt2>
      <a:accent1>
        <a:srgbClr val="FDBB30"/>
      </a:accent1>
      <a:accent2>
        <a:srgbClr val="C2CD23"/>
      </a:accent2>
      <a:accent3>
        <a:srgbClr val="FFFFFF"/>
      </a:accent3>
      <a:accent4>
        <a:srgbClr val="003352"/>
      </a:accent4>
      <a:accent5>
        <a:srgbClr val="FEDAAD"/>
      </a:accent5>
      <a:accent6>
        <a:srgbClr val="B0BA1F"/>
      </a:accent6>
      <a:hlink>
        <a:srgbClr val="003D61"/>
      </a:hlink>
      <a:folHlink>
        <a:srgbClr val="858585"/>
      </a:folHlink>
    </a:clrScheme>
    <a:fontScheme name="Prezentace CZ">
      <a:majorFont>
        <a:latin typeface="GillSans"/>
        <a:ea typeface=""/>
        <a:cs typeface=""/>
      </a:majorFont>
      <a:minorFont>
        <a:latin typeface="GillSan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zentace CZ 1">
        <a:dk1>
          <a:srgbClr val="003D61"/>
        </a:dk1>
        <a:lt1>
          <a:srgbClr val="FFFFFF"/>
        </a:lt1>
        <a:dk2>
          <a:srgbClr val="FFFFFF"/>
        </a:dk2>
        <a:lt2>
          <a:srgbClr val="858585"/>
        </a:lt2>
        <a:accent1>
          <a:srgbClr val="FDBB30"/>
        </a:accent1>
        <a:accent2>
          <a:srgbClr val="C2CD23"/>
        </a:accent2>
        <a:accent3>
          <a:srgbClr val="FFFFFF"/>
        </a:accent3>
        <a:accent4>
          <a:srgbClr val="003352"/>
        </a:accent4>
        <a:accent5>
          <a:srgbClr val="FEDAAD"/>
        </a:accent5>
        <a:accent6>
          <a:srgbClr val="B0BA1F"/>
        </a:accent6>
        <a:hlink>
          <a:srgbClr val="003D61"/>
        </a:hlink>
        <a:folHlink>
          <a:srgbClr val="85858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901d2b1-34ef-427d-b91a-14cc5075723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CD1B93496914F4CAD55FC6E163DB5F3" ma:contentTypeVersion="15" ma:contentTypeDescription="Vytvoří nový dokument" ma:contentTypeScope="" ma:versionID="4d2b677a183d80c59549bc2745228a49">
  <xsd:schema xmlns:xsd="http://www.w3.org/2001/XMLSchema" xmlns:xs="http://www.w3.org/2001/XMLSchema" xmlns:p="http://schemas.microsoft.com/office/2006/metadata/properties" xmlns:ns3="2901d2b1-34ef-427d-b91a-14cc50757238" xmlns:ns4="4c6bba0b-979b-4d67-b3b4-7243adc8ca9f" targetNamespace="http://schemas.microsoft.com/office/2006/metadata/properties" ma:root="true" ma:fieldsID="17247a8d9e8f5b454a0474c6c654bb26" ns3:_="" ns4:_="">
    <xsd:import namespace="2901d2b1-34ef-427d-b91a-14cc50757238"/>
    <xsd:import namespace="4c6bba0b-979b-4d67-b3b4-7243adc8ca9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01d2b1-34ef-427d-b91a-14cc507572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6bba0b-979b-4d67-b3b4-7243adc8ca9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8D4C0E-CF9E-490C-AAF4-D4A7B5840125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4c6bba0b-979b-4d67-b3b4-7243adc8ca9f"/>
    <ds:schemaRef ds:uri="http://purl.org/dc/elements/1.1/"/>
    <ds:schemaRef ds:uri="http://schemas.microsoft.com/office/infopath/2007/PartnerControls"/>
    <ds:schemaRef ds:uri="2901d2b1-34ef-427d-b91a-14cc5075723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E051189-28F8-427A-A7F7-CD3AE4CF77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A8EE9E-BD32-47B5-93BD-E11BD11735D1}">
  <ds:schemaRefs>
    <ds:schemaRef ds:uri="2901d2b1-34ef-427d-b91a-14cc50757238"/>
    <ds:schemaRef ds:uri="4c6bba0b-979b-4d67-b3b4-7243adc8ca9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897</Words>
  <Application>Microsoft Office PowerPoint</Application>
  <PresentationFormat>Širokoúhlá obrazovka</PresentationFormat>
  <Paragraphs>91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15</vt:i4>
      </vt:variant>
    </vt:vector>
  </HeadingPairs>
  <TitlesOfParts>
    <vt:vector size="24" baseType="lpstr">
      <vt:lpstr>Arial</vt:lpstr>
      <vt:lpstr>Avenir Next LT Pro</vt:lpstr>
      <vt:lpstr>Calibri</vt:lpstr>
      <vt:lpstr>Calibri Light</vt:lpstr>
      <vt:lpstr>Garamond</vt:lpstr>
      <vt:lpstr>GillSans</vt:lpstr>
      <vt:lpstr>Wingdings</vt:lpstr>
      <vt:lpstr>Motiv Office</vt:lpstr>
      <vt:lpstr>Prezentace CZ</vt:lpstr>
      <vt:lpstr>   </vt:lpstr>
      <vt:lpstr>Aktuální epidemiologická situace</vt:lpstr>
      <vt:lpstr>Prognóza dalšího vývoje ve výskytu respiračních infekcí </vt:lpstr>
      <vt:lpstr>Prezentace aplikace PowerPoint</vt:lpstr>
      <vt:lpstr>Proč se nechat očkovat proti chřipce?</vt:lpstr>
      <vt:lpstr>Doporučení k očkování proti covid-19 a chřipce </vt:lpstr>
      <vt:lpstr>Očkovací látky pro sezonu 2024/2025 k očkování proti covid-19 a proti chřipce </vt:lpstr>
      <vt:lpstr>Kde se mohu nechat očkovat proti covid-19 nebo chřipce?</vt:lpstr>
      <vt:lpstr>Pertuse – aktuální stav a predikce vývoje</vt:lpstr>
      <vt:lpstr>Pertuse - očkování</vt:lpstr>
      <vt:lpstr>Očkování proti pertusi</vt:lpstr>
      <vt:lpstr>Prevence respiračních onemocnění  </vt:lpstr>
      <vt:lpstr>Léčba </vt:lpstr>
      <vt:lpstr>Aktivity MZ v oblasti prevence a sledování respiračních onemocnění</vt:lpstr>
      <vt:lpstr>Prezentace aplikace PowerPoint</vt:lpstr>
    </vt:vector>
  </TitlesOfParts>
  <Company>Office365 deploy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Tisková konference respirační sezona 2024/2025</dc:title>
  <dc:creator>Kyselý Zdeněk, Mgr.</dc:creator>
  <cp:lastModifiedBy>Ševčíková Vendula, Mgr. MSc. Ph.D</cp:lastModifiedBy>
  <cp:revision>4</cp:revision>
  <cp:lastPrinted>2024-09-27T10:57:39Z</cp:lastPrinted>
  <dcterms:created xsi:type="dcterms:W3CDTF">2024-09-11T08:36:51Z</dcterms:created>
  <dcterms:modified xsi:type="dcterms:W3CDTF">2024-09-27T11:00:07Z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0x010100FCD1B93496914F4CAD55FC6E163DB5F3</vt:lpwstr>
  </property>
</Properties>
</file>