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4"/>
  </p:sldMasterIdLst>
  <p:notesMasterIdLst>
    <p:notesMasterId r:id="rId17"/>
  </p:notesMasterIdLst>
  <p:sldIdLst>
    <p:sldId id="256" r:id="rId5"/>
    <p:sldId id="261" r:id="rId6"/>
    <p:sldId id="263" r:id="rId7"/>
    <p:sldId id="264" r:id="rId8"/>
    <p:sldId id="265" r:id="rId9"/>
    <p:sldId id="267" r:id="rId10"/>
    <p:sldId id="268" r:id="rId11"/>
    <p:sldId id="262" r:id="rId12"/>
    <p:sldId id="269" r:id="rId13"/>
    <p:sldId id="270" r:id="rId14"/>
    <p:sldId id="271" r:id="rId15"/>
    <p:sldId id="272" r:id="rId16"/>
  </p:sldIdLst>
  <p:sldSz cx="9144000" cy="6858000" type="screen4x3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sz="34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90033"/>
    <a:srgbClr val="FFFFFF"/>
    <a:srgbClr val="D31145"/>
    <a:srgbClr val="006600"/>
    <a:srgbClr val="9CCAB5"/>
    <a:srgbClr val="99FF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A1E44B-B9D8-4EB5-8C1F-BAB7A6E9FACB}" v="2" dt="2024-08-13T14:17:18.428"/>
    <p1510:client id="{D4E65D4A-CC9E-4DE1-A752-716588AD8915}" v="2" dt="2024-08-14T05:40:48.997"/>
    <p1510:client id="{FAFF0109-054F-4816-982C-439FC8A4D18D}" v="4" dt="2024-08-13T10:38:04.5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93D81CF-94F2-401A-BA57-92F5A7B2D0C5}" styleName="Střední sty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Světlý sty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Světlý sty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Střední styl 1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D4AEE412-DC44-4535-B8E8-12E40AB3EC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5CA185F4-8BE7-42C5-B026-2D8490B7D76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8EE6EF1-653C-43E2-82A2-BC3ED426AC4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5477" name="Rectangle 5">
            <a:extLst>
              <a:ext uri="{FF2B5EF4-FFF2-40B4-BE49-F238E27FC236}">
                <a16:creationId xmlns:a16="http://schemas.microsoft.com/office/drawing/2014/main" id="{C719834C-CE6F-42F7-938C-EC947C39CE0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6"/>
            <a:ext cx="5438775" cy="4467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105478" name="Rectangle 6">
            <a:extLst>
              <a:ext uri="{FF2B5EF4-FFF2-40B4-BE49-F238E27FC236}">
                <a16:creationId xmlns:a16="http://schemas.microsoft.com/office/drawing/2014/main" id="{43485D66-BD1A-424C-A922-0D60B1528B8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4"/>
            <a:ext cx="2946400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5479" name="Rectangle 7">
            <a:extLst>
              <a:ext uri="{FF2B5EF4-FFF2-40B4-BE49-F238E27FC236}">
                <a16:creationId xmlns:a16="http://schemas.microsoft.com/office/drawing/2014/main" id="{F4556339-D0BB-46F5-BC26-0026F427EE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4"/>
            <a:ext cx="2946400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C5B6894-6D01-48C7-A993-53A95E9D3FB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C90D79CB-3AE0-4FB9-8A19-BED0C8717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/>
          </a:p>
        </p:txBody>
      </p:sp>
      <p:pic>
        <p:nvPicPr>
          <p:cNvPr id="5" name="Picture 9" descr="logo_mzcr">
            <a:extLst>
              <a:ext uri="{FF2B5EF4-FFF2-40B4-BE49-F238E27FC236}">
                <a16:creationId xmlns:a16="http://schemas.microsoft.com/office/drawing/2014/main" id="{4455078D-E209-428D-A726-BFBC529C74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>
            <a:extLst>
              <a:ext uri="{FF2B5EF4-FFF2-40B4-BE49-F238E27FC236}">
                <a16:creationId xmlns:a16="http://schemas.microsoft.com/office/drawing/2014/main" id="{ABAA4A86-3DB3-4498-9982-8D418CE4A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01D334F-E29F-40D1-89C4-A95A9B7495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027716D-2FA0-4AAA-8CEF-96C64943CC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904E9EC-3621-4F74-AAFB-F58A8143B7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6377C38-2C92-4EF6-A8E7-6FF5C2B286B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85516543"/>
      </p:ext>
    </p:extLst>
  </p:cSld>
  <p:clrMapOvr>
    <a:masterClrMapping/>
  </p:clrMapOvr>
  <p:transition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EF65F9C-584C-46E5-B354-D2B269B7BE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0864BF-790F-4AB9-8F34-A892982FC2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071147-470C-4D95-B7B4-D3310752D6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EB92E-CF5E-4A4A-8AC4-3ADF155EFA6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97968307"/>
      </p:ext>
    </p:extLst>
  </p:cSld>
  <p:clrMapOvr>
    <a:masterClrMapping/>
  </p:clrMapOvr>
  <p:transition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A337FA-AAE5-48CB-9BAC-6CC0FE4E2B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541BA4-E6F3-45BA-8CDE-465CAF7D8D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613CCD-F707-4410-9FCC-075A28B49F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C00889-122A-46DF-8589-AEFE2AEF6F5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73718859"/>
      </p:ext>
    </p:extLst>
  </p:cSld>
  <p:clrMapOvr>
    <a:masterClrMapping/>
  </p:clrMapOvr>
  <p:transition>
    <p:zoom dir="in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3488" y="0"/>
            <a:ext cx="6794500" cy="105251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E7FA47-944A-42AE-8165-B7697FC7AC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A37FD2-8579-4B9E-B231-B691E8DFBE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FF2BD5-8E06-4823-91E4-5B4CA8989D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6D866-06F5-4313-B4CB-5855BD81EDB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95190141"/>
      </p:ext>
    </p:extLst>
  </p:cSld>
  <p:clrMapOvr>
    <a:masterClrMapping/>
  </p:clrMapOvr>
  <p:transition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66A3C1-6D6A-46EE-AF8D-D9178FBA2B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42EA34-A98F-40E2-9807-9619E6B556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0C8B90-9E86-43E9-9088-0C1C4554F9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18371-53C1-4C87-AB34-2366D71A174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38990695"/>
      </p:ext>
    </p:extLst>
  </p:cSld>
  <p:clrMapOvr>
    <a:masterClrMapping/>
  </p:clrMapOvr>
  <p:transition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0940DE-9D29-42BC-B69B-E6F51F9BB4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8B1C63-D6AB-4E45-9BC3-CD36E3C798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8B3F18-D843-475F-8116-B62488F89F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BFC01-F0D6-433E-A145-AE11775B8E5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07743654"/>
      </p:ext>
    </p:extLst>
  </p:cSld>
  <p:clrMapOvr>
    <a:masterClrMapping/>
  </p:clrMapOvr>
  <p:transition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7DC623-AB2C-406B-BCC2-6E34E6D01D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2EF59D-D118-4DB7-A143-453E29F6E1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A19C75-ADD2-4E3C-8D78-3BDAF1DC62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2ED70-C54F-41D1-9629-654070EE3F0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45441906"/>
      </p:ext>
    </p:extLst>
  </p:cSld>
  <p:clrMapOvr>
    <a:masterClrMapping/>
  </p:clrMapOvr>
  <p:transition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A03D4B5-D0A2-4ABB-99FD-D70D2CFCCD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FEC338A-C412-4867-A4CC-B4CA7E08DD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33797A0-1139-45D0-B7A7-F622EE27F4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E1EC0-F05A-46B2-AD4A-1FEF61A9F26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33426933"/>
      </p:ext>
    </p:extLst>
  </p:cSld>
  <p:clrMapOvr>
    <a:masterClrMapping/>
  </p:clrMapOvr>
  <p:transition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622B417-29A2-416E-B720-9C6DEFB5D6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0849BD2-4752-47B2-9C6F-0FC73DFD01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0A1E0D8-6AAC-4856-8BBC-59DF3F72AE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52095-FB10-4FAB-A9F8-CA9312A6E14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4433771"/>
      </p:ext>
    </p:extLst>
  </p:cSld>
  <p:clrMapOvr>
    <a:masterClrMapping/>
  </p:clrMapOvr>
  <p:transition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C9009C0-5E21-40D9-B00B-CB472A7029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58FE338-07C4-49BF-A712-108A049F2A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D380A3C-87A6-4884-ADF6-1178BFE5E4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B6B9F-8CFC-47CC-B209-F918C08A12C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38889842"/>
      </p:ext>
    </p:extLst>
  </p:cSld>
  <p:clrMapOvr>
    <a:masterClrMapping/>
  </p:clrMapOvr>
  <p:transition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B5A71D-DE2A-4D30-A4D7-259BB01ED4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DC3CD0-652B-4418-970D-9C8E5B8B7A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C6C90C-9997-45BD-9A43-AAB4E20F7A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EEF7E-5E1E-40E5-A6FB-C6B6C184C80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97503492"/>
      </p:ext>
    </p:extLst>
  </p:cSld>
  <p:clrMapOvr>
    <a:masterClrMapping/>
  </p:clrMapOvr>
  <p:transition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584791-3E16-48FD-BB25-57D41FABDA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21E5D2-DDE0-4846-A467-D1CB358119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9A2DC8-0796-4559-801B-9CF9FD6BCD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3E4AA-1D60-4B31-8B32-9B7A1C10F4D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78196503"/>
      </p:ext>
    </p:extLst>
  </p:cSld>
  <p:clrMapOvr>
    <a:masterClrMapping/>
  </p:clrMapOvr>
  <p:transition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>
            <a:extLst>
              <a:ext uri="{FF2B5EF4-FFF2-40B4-BE49-F238E27FC236}">
                <a16:creationId xmlns:a16="http://schemas.microsoft.com/office/drawing/2014/main" id="{BFCDB871-5E75-4260-A3D1-040EA9D52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defRPr/>
            </a:pPr>
            <a:endParaRPr lang="cs-CZ" altLang="cs-CZ" sz="1800">
              <a:solidFill>
                <a:schemeClr val="bg1"/>
              </a:solidFill>
            </a:endParaRP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22ADB1C3-9597-4F3D-9994-C50722BC39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</a:t>
            </a:r>
            <a:r>
              <a:rPr lang="en-US" altLang="cs-CZ"/>
              <a:t> </a:t>
            </a:r>
            <a:br>
              <a:rPr lang="cs-CZ" altLang="cs-CZ"/>
            </a:br>
            <a:r>
              <a:rPr lang="cs-CZ" altLang="cs-CZ"/>
              <a:t>PŘEDLOHY NADPISŮ.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AB5C5E95-496D-44CC-9065-7E5A935490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335876" name="Rectangle 4">
            <a:extLst>
              <a:ext uri="{FF2B5EF4-FFF2-40B4-BE49-F238E27FC236}">
                <a16:creationId xmlns:a16="http://schemas.microsoft.com/office/drawing/2014/main" id="{6F26825C-D43B-4DFA-B527-A5D1E8D8B77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35877" name="Rectangle 5">
            <a:extLst>
              <a:ext uri="{FF2B5EF4-FFF2-40B4-BE49-F238E27FC236}">
                <a16:creationId xmlns:a16="http://schemas.microsoft.com/office/drawing/2014/main" id="{936D6915-7547-4466-BB68-147294FFEFD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35878" name="Rectangle 6">
            <a:extLst>
              <a:ext uri="{FF2B5EF4-FFF2-40B4-BE49-F238E27FC236}">
                <a16:creationId xmlns:a16="http://schemas.microsoft.com/office/drawing/2014/main" id="{1A9475D8-8696-4E8D-BF49-546EAF57600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illSans" pitchFamily="34" charset="0"/>
              </a:defRPr>
            </a:lvl1pPr>
          </a:lstStyle>
          <a:p>
            <a:pPr>
              <a:defRPr/>
            </a:pPr>
            <a:fld id="{CBC6607A-FB87-4192-B199-E9A2B04325A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48065EAC-2D19-4B6C-9009-01114B605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/>
          </a:p>
        </p:txBody>
      </p:sp>
      <p:sp>
        <p:nvSpPr>
          <p:cNvPr id="1033" name="Rectangle 10">
            <a:extLst>
              <a:ext uri="{FF2B5EF4-FFF2-40B4-BE49-F238E27FC236}">
                <a16:creationId xmlns:a16="http://schemas.microsoft.com/office/drawing/2014/main" id="{1081F812-E355-43BF-A56D-FA00CA0A8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/>
          </a:p>
        </p:txBody>
      </p:sp>
      <p:sp>
        <p:nvSpPr>
          <p:cNvPr id="1034" name="Rectangle 11">
            <a:extLst>
              <a:ext uri="{FF2B5EF4-FFF2-40B4-BE49-F238E27FC236}">
                <a16:creationId xmlns:a16="http://schemas.microsoft.com/office/drawing/2014/main" id="{AAD6B51A-16AF-49A0-9D62-2F90F3C08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/>
          </a:p>
        </p:txBody>
      </p:sp>
      <p:sp>
        <p:nvSpPr>
          <p:cNvPr id="1035" name="Rectangle 12">
            <a:extLst>
              <a:ext uri="{FF2B5EF4-FFF2-40B4-BE49-F238E27FC236}">
                <a16:creationId xmlns:a16="http://schemas.microsoft.com/office/drawing/2014/main" id="{9621F5D2-A2EB-485A-8879-5F1877481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/>
          </a:p>
        </p:txBody>
      </p:sp>
      <p:pic>
        <p:nvPicPr>
          <p:cNvPr id="1036" name="Picture 15" descr="pp_podtisk">
            <a:extLst>
              <a:ext uri="{FF2B5EF4-FFF2-40B4-BE49-F238E27FC236}">
                <a16:creationId xmlns:a16="http://schemas.microsoft.com/office/drawing/2014/main" id="{447294BE-F191-4AB4-BE09-0DACA97F40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</p:sldLayoutIdLst>
  <p:transition>
    <p:zoom dir="in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>
          <a:solidFill>
            <a:schemeClr val="tx1"/>
          </a:solidFill>
          <a:latin typeface="+mn-lt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§"/>
        <a:defRPr sz="2000">
          <a:solidFill>
            <a:schemeClr val="bg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ockoreport.uzis.cz/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9DE02BB-4891-48E5-9A0C-2FEB5F11BD7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95536" y="2565400"/>
            <a:ext cx="8424936" cy="2189163"/>
          </a:xfrm>
        </p:spPr>
        <p:txBody>
          <a:bodyPr/>
          <a:lstStyle/>
          <a:p>
            <a:pPr algn="ctr" eaLnBrk="1" hangingPunct="1"/>
            <a:br>
              <a:rPr lang="cs-CZ" altLang="cs-CZ" sz="3600" b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cs-CZ" altLang="cs-CZ" sz="3600" b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cs-CZ" altLang="cs-CZ" sz="1600" b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cs-CZ" altLang="cs-CZ" sz="4400" b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C9F5BB53-BBCA-A301-DD1C-E12CE49FFC16}"/>
              </a:ext>
            </a:extLst>
          </p:cNvPr>
          <p:cNvSpPr txBox="1"/>
          <p:nvPr/>
        </p:nvSpPr>
        <p:spPr>
          <a:xfrm>
            <a:off x="891851" y="2470389"/>
            <a:ext cx="71275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800" b="1">
                <a:solidFill>
                  <a:schemeClr val="bg1"/>
                </a:solidFill>
                <a:latin typeface="Avenir Next LT Pro" panose="020B0504020202020204" pitchFamily="34" charset="-18"/>
                <a:cs typeface="Arial" panose="020B0604020202020204" pitchFamily="34" charset="0"/>
              </a:rPr>
              <a:t>Doporučení k očkování proti covid-19 pro sezonu 2024/2025</a:t>
            </a:r>
            <a:endParaRPr lang="en-US" sz="4800" b="1">
              <a:solidFill>
                <a:schemeClr val="bg1"/>
              </a:solidFill>
              <a:latin typeface="Avenir Next LT Pro" panose="020B0504020202020204" pitchFamily="34" charset="-18"/>
              <a:cs typeface="Arial" panose="020B0604020202020204" pitchFamily="34" charset="0"/>
            </a:endParaRP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A91EE09B-B7E5-FF59-E5E5-3CED49F12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8858" y="5803160"/>
            <a:ext cx="4659086" cy="477898"/>
          </a:xfrm>
        </p:spPr>
        <p:txBody>
          <a:bodyPr/>
          <a:lstStyle/>
          <a:p>
            <a:r>
              <a:rPr lang="cs-CZ" sz="1800" b="1">
                <a:latin typeface="Avenir Next LT Pro" panose="020B0504020202020204" pitchFamily="34" charset="-18"/>
              </a:rPr>
              <a:t>Snídaně s novináři, 14. srpna 2024</a:t>
            </a:r>
          </a:p>
        </p:txBody>
      </p:sp>
    </p:spTree>
  </p:cSld>
  <p:clrMapOvr>
    <a:masterClrMapping/>
  </p:clrMapOvr>
  <p:transition>
    <p:zoom dir="in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E2B76B-530E-695F-5A23-4FE3663F7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8307"/>
            <a:ext cx="8229600" cy="965084"/>
          </a:xfrm>
        </p:spPr>
        <p:txBody>
          <a:bodyPr wrap="square" anchor="ctr">
            <a:normAutofit/>
          </a:bodyPr>
          <a:lstStyle/>
          <a:p>
            <a:r>
              <a:rPr lang="cs-CZ">
                <a:latin typeface="Avenir Next LT Pro" panose="020B0504020202020204" pitchFamily="34" charset="-18"/>
              </a:rPr>
              <a:t>Očkování proti covid- 19 v sezoně 2024/2025</a:t>
            </a:r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D3D1389-B4E1-F711-C118-AFC0FFE51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04257"/>
            <a:ext cx="2585357" cy="1132114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cs-CZ" sz="1800" b="1">
                <a:solidFill>
                  <a:srgbClr val="000000"/>
                </a:solidFill>
                <a:effectLst/>
                <a:latin typeface="Avenir Next LT Pro" panose="020B0504020202020204" pitchFamily="34" charset="-18"/>
                <a:ea typeface="Times New Roman" panose="02020603050405020304" pitchFamily="18" charset="0"/>
              </a:rPr>
              <a:t>Komu je očkování primárně doporučeno?</a:t>
            </a:r>
            <a:endParaRPr lang="cs-CZ" sz="1800">
              <a:effectLst/>
              <a:latin typeface="Avenir Next LT Pro" panose="020B0504020202020204" pitchFamily="34" charset="-18"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6E1850-88F8-62EE-8E0A-65EAE80A34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41221" y="1404256"/>
            <a:ext cx="5630637" cy="5165724"/>
          </a:xfrm>
        </p:spPr>
        <p:txBody>
          <a:bodyPr wrap="square" anchor="t">
            <a:noAutofit/>
          </a:bodyPr>
          <a:lstStyle/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kern="100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všem osobám ve věku 60 a více let,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kern="100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osobám ve věku 6 měsíců a starším se závažným chronickým onemocněním, zejména</a:t>
            </a:r>
          </a:p>
          <a:p>
            <a:pPr marL="1028700" lvl="1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kern="100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chronické plicní onemocnění (např. astma, CHOPN, cystická fibróza),</a:t>
            </a:r>
          </a:p>
          <a:p>
            <a:pPr marL="1028700" lvl="1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kern="100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chronické onemocnění srdce a cév, závažná nekompenzovaná hypertenze</a:t>
            </a:r>
          </a:p>
          <a:p>
            <a:pPr marL="1028700" lvl="1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kern="100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chronická onemocnění jater a ledvin,</a:t>
            </a:r>
          </a:p>
          <a:p>
            <a:pPr marL="1028700" lvl="1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kern="100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obezita s BMI ≥35 kg/m2 u dospělých a s těžkou obezitou u dětí,</a:t>
            </a:r>
          </a:p>
          <a:p>
            <a:pPr marL="1028700" lvl="1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kern="100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chronická metabolická onemocnění, včetně diabetes </a:t>
            </a:r>
            <a:r>
              <a:rPr lang="cs-CZ" sz="1400" kern="100" err="1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mellitus</a:t>
            </a:r>
            <a:r>
              <a:rPr lang="cs-CZ" sz="1400" kern="100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typu 1 nebo 2,</a:t>
            </a:r>
          </a:p>
          <a:p>
            <a:pPr marL="1028700" lvl="1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400" kern="100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neurologické stavy, jako je např. demence, Alzheimerova choroba, epilepsie, cévní mozkové příhody, roztroušená skleróza a další,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kern="100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zdravotnickým pracovníkům,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kern="100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pracovníkům a klientům zařízení sociální péče,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kern="100" err="1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imunokompromitovaným</a:t>
            </a:r>
            <a:r>
              <a:rPr lang="cs-CZ" sz="1800" kern="100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osobám ve věku 6 měsíců a starším.</a:t>
            </a:r>
            <a:endParaRPr lang="en-US" sz="1600">
              <a:latin typeface="Avenir Next LT Pro" panose="020B0504020202020204" pitchFamily="34" charset="-18"/>
            </a:endParaRPr>
          </a:p>
        </p:txBody>
      </p:sp>
      <p:pic>
        <p:nvPicPr>
          <p:cNvPr id="14" name="Grafický objekt 13" descr="Muž s holí obrys">
            <a:extLst>
              <a:ext uri="{FF2B5EF4-FFF2-40B4-BE49-F238E27FC236}">
                <a16:creationId xmlns:a16="http://schemas.microsoft.com/office/drawing/2014/main" id="{F1F3204F-5E3B-87D6-BE41-A8B04F025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864" y="2868386"/>
            <a:ext cx="2585357" cy="258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559186"/>
      </p:ext>
    </p:extLst>
  </p:cSld>
  <p:clrMapOvr>
    <a:masterClrMapping/>
  </p:clrMapOvr>
  <p:transition>
    <p:zoom dir="in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E2B76B-530E-695F-5A23-4FE3663F7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8307"/>
            <a:ext cx="8229600" cy="965084"/>
          </a:xfrm>
        </p:spPr>
        <p:txBody>
          <a:bodyPr wrap="square" anchor="ctr">
            <a:normAutofit/>
          </a:bodyPr>
          <a:lstStyle/>
          <a:p>
            <a:r>
              <a:rPr lang="cs-CZ">
                <a:latin typeface="Avenir Next LT Pro" panose="020B0504020202020204" pitchFamily="34" charset="-18"/>
              </a:rPr>
              <a:t>Očkování proti covid- 19 v sezoně 2024/2025</a:t>
            </a:r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D3D1389-B4E1-F711-C118-AFC0FFE51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2862943"/>
            <a:ext cx="2585357" cy="1132114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cs-CZ" sz="18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Jaké jsou k dispozici očkovací látky pro sezonu 2024/2025?</a:t>
            </a:r>
            <a:endParaRPr lang="cs-CZ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6E1850-88F8-62EE-8E0A-65EAE80A34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41221" y="1404256"/>
            <a:ext cx="5630637" cy="5165724"/>
          </a:xfrm>
        </p:spPr>
        <p:txBody>
          <a:bodyPr wrap="square" anchor="t"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>
                <a:latin typeface="Avenir Next LT Pro" panose="020B0504020202020204" pitchFamily="34" charset="-18"/>
              </a:rPr>
              <a:t>K očkování proti covid-19 pro sezonu 2024/2025 bylo doporučeno Evropskou lékovou agenturou a Světovou zdravotnickou organizací složení cílící na variantu JN.1.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cs-CZ" sz="1600" b="0">
              <a:latin typeface="Avenir Next LT Pro" panose="020B0504020202020204" pitchFamily="34" charset="-18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b="0">
                <a:latin typeface="Avenir Next LT Pro" panose="020B0504020202020204" pitchFamily="34" charset="-18"/>
              </a:rPr>
              <a:t>Tyto schválené a EK registrované očkovací  látky jsou do ČR aktuálně dodávány.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cs-CZ" sz="1600" b="0">
              <a:latin typeface="Avenir Next LT Pro" panose="020B0504020202020204" pitchFamily="34" charset="-18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b="0">
                <a:latin typeface="Avenir Next LT Pro" panose="020B0504020202020204" pitchFamily="34" charset="-18"/>
              </a:rPr>
              <a:t>Pro tuto sezonu má ČR objednáno více než 700 tisíc dávek očkovacích látek proti covid-19, z toho více než 500 tisíc obdrží do konce září a dalších 200 tisíc dávek v prosinci 2024. </a:t>
            </a:r>
            <a:endParaRPr lang="en-US" sz="1600" b="0">
              <a:latin typeface="Avenir Next LT Pro" panose="020B05040202020202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304107233"/>
      </p:ext>
    </p:extLst>
  </p:cSld>
  <p:clrMapOvr>
    <a:masterClrMapping/>
  </p:clrMapOvr>
  <p:transition>
    <p:zoom dir="in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E2B76B-530E-695F-5A23-4FE3663F7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8307"/>
            <a:ext cx="8229600" cy="965084"/>
          </a:xfrm>
        </p:spPr>
        <p:txBody>
          <a:bodyPr wrap="square" anchor="ctr">
            <a:normAutofit/>
          </a:bodyPr>
          <a:lstStyle/>
          <a:p>
            <a:r>
              <a:rPr lang="cs-CZ">
                <a:latin typeface="Avenir Next LT Pro" panose="020B0504020202020204" pitchFamily="34" charset="-18"/>
              </a:rPr>
              <a:t>Očkování proti covid- 19 v sezoně 2024/2025</a:t>
            </a:r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D3D1389-B4E1-F711-C118-AFC0FFE51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2862943"/>
            <a:ext cx="2585357" cy="1132114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cs-CZ" sz="18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Kde se mohu registrovat na očkování a kde se mohu necha</a:t>
            </a:r>
            <a:r>
              <a:rPr lang="cs-CZ" sz="18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 očkovat</a:t>
            </a:r>
            <a:r>
              <a:rPr lang="cs-CZ" sz="18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endParaRPr lang="cs-CZ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6E1850-88F8-62EE-8E0A-65EAE80A34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41221" y="1404256"/>
            <a:ext cx="5630637" cy="5165724"/>
          </a:xfrm>
        </p:spPr>
        <p:txBody>
          <a:bodyPr wrap="square" anchor="t"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b="0">
                <a:latin typeface="Avenir Next LT Pro" panose="020B0504020202020204" pitchFamily="34" charset="-18"/>
              </a:rPr>
              <a:t>Očkování stejně jako v loňské roce bude možné u praktických lékařů a v očkovacích centrech.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cs-CZ" sz="1600" b="0">
              <a:latin typeface="Avenir Next LT Pro" panose="020B0504020202020204" pitchFamily="34" charset="-18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b="0">
                <a:latin typeface="Avenir Next LT Pro" panose="020B0504020202020204" pitchFamily="34" charset="-18"/>
              </a:rPr>
              <a:t>Seznam očkovacích míst je dostupný na webové adrese </a:t>
            </a:r>
            <a:r>
              <a:rPr lang="cs-CZ" sz="1600" b="0">
                <a:latin typeface="Avenir Next LT Pro" panose="020B0504020202020204" pitchFamily="34" charset="-18"/>
                <a:hlinkClick r:id="rId2"/>
              </a:rPr>
              <a:t>https://ockoreport.uzis.cz/</a:t>
            </a:r>
            <a:r>
              <a:rPr lang="cs-CZ" sz="1600" b="0">
                <a:latin typeface="Avenir Next LT Pro" panose="020B0504020202020204" pitchFamily="34" charset="-18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cs-CZ" sz="1600" b="0">
              <a:latin typeface="Avenir Next LT Pro" panose="020B0504020202020204" pitchFamily="34" charset="-18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600" b="0">
                <a:latin typeface="Avenir Next LT Pro" panose="020B0504020202020204" pitchFamily="34" charset="-18"/>
              </a:rPr>
              <a:t>Kromě standardních očkovacích míst bude zveřejněn i seznam praktických lékařů, kteří budou nabízet i očkování pacientům, které nemají ve své péči/neregistrovaným.</a:t>
            </a:r>
          </a:p>
        </p:txBody>
      </p:sp>
    </p:spTree>
    <p:extLst>
      <p:ext uri="{BB962C8B-B14F-4D97-AF65-F5344CB8AC3E}">
        <p14:creationId xmlns:p14="http://schemas.microsoft.com/office/powerpoint/2010/main" val="553213048"/>
      </p:ext>
    </p:extLst>
  </p:cSld>
  <p:clrMapOvr>
    <a:masterClrMapping/>
  </p:clrMapOvr>
  <p:transition>
    <p:zoom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441EC1-99EB-D666-5C7E-BB56D3861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Avenir Next LT Pro" panose="020B0504020202020204" pitchFamily="34" charset="-18"/>
              </a:rPr>
              <a:t>Východisko </a:t>
            </a:r>
            <a:endParaRPr lang="en-US">
              <a:latin typeface="Avenir Next LT Pro" panose="020B0504020202020204" pitchFamily="34" charset="-18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02688F-B196-0E20-4018-E765DBDBA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>
                <a:latin typeface="Avenir Next LT Pro"/>
                <a:ea typeface="+mn-lt"/>
                <a:cs typeface="+mn-lt"/>
              </a:rPr>
              <a:t>Covid-19 stále představuje riziko pro veřejné zdraví a očkování je jedním z nejefektivnějších nástrojů prevence. </a:t>
            </a:r>
            <a:endParaRPr lang="cs-CZ">
              <a:latin typeface="Avenir Next LT Pro"/>
            </a:endParaRPr>
          </a:p>
          <a:p>
            <a:pPr algn="just"/>
            <a:endParaRPr lang="cs-CZ">
              <a:latin typeface="Avenir Next LT Pro"/>
              <a:ea typeface="+mn-lt"/>
              <a:cs typeface="+mn-lt"/>
            </a:endParaRPr>
          </a:p>
          <a:p>
            <a:pPr algn="just"/>
            <a:r>
              <a:rPr lang="cs-CZ">
                <a:latin typeface="Avenir Next LT Pro"/>
                <a:ea typeface="+mn-lt"/>
                <a:cs typeface="+mn-lt"/>
              </a:rPr>
              <a:t>Očkování významně chrání před závažným průběhem onemocněním -&gt; snížení tlaku na poskytovatele zdravotní péče/zdravotnická zařízení. </a:t>
            </a:r>
            <a:endParaRPr lang="cs-CZ">
              <a:latin typeface="Avenir Next LT Pro"/>
            </a:endParaRPr>
          </a:p>
          <a:p>
            <a:pPr algn="just"/>
            <a:endParaRPr lang="cs-CZ">
              <a:latin typeface="Avenir Next LT Pro" panose="020B05040202020202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4156204704"/>
      </p:ext>
    </p:extLst>
  </p:cSld>
  <p:clrMapOvr>
    <a:masterClrMapping/>
  </p:clrMapOvr>
  <p:transition>
    <p:zoom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7D7D08-7047-3CDE-332C-C59448CF0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>
                <a:latin typeface="Avenir Next LT Pro" panose="020B0504020202020204" pitchFamily="34" charset="-18"/>
              </a:rPr>
              <a:t>Proočkovanost proti covid-19 v sezoně 2023/2024</a:t>
            </a:r>
            <a:endParaRPr lang="en-US" sz="2400">
              <a:latin typeface="Avenir Next LT Pro" panose="020B0504020202020204" pitchFamily="34" charset="-18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5A0FFB7-411F-B2D0-19C3-FEE737268562}"/>
              </a:ext>
            </a:extLst>
          </p:cNvPr>
          <p:cNvSpPr txBox="1"/>
          <p:nvPr/>
        </p:nvSpPr>
        <p:spPr>
          <a:xfrm>
            <a:off x="931750" y="1767385"/>
            <a:ext cx="73979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>
                <a:latin typeface="Avenir Next LT Pro" panose="020B0504020202020204" pitchFamily="34" charset="-18"/>
              </a:rPr>
              <a:t>V sezoně 2023/2024 </a:t>
            </a:r>
          </a:p>
          <a:p>
            <a:pPr algn="ctr"/>
            <a:r>
              <a:rPr lang="cs-CZ" sz="2400" b="1">
                <a:latin typeface="Avenir Next LT Pro" panose="020B0504020202020204" pitchFamily="34" charset="-18"/>
              </a:rPr>
              <a:t>(od 1. září 2023) bylo vykázáno:</a:t>
            </a:r>
          </a:p>
          <a:p>
            <a:endParaRPr lang="cs-CZ" sz="2400" b="1">
              <a:latin typeface="Avenir Next LT Pro" panose="020B0504020202020204" pitchFamily="34" charset="-18"/>
            </a:endParaRPr>
          </a:p>
          <a:p>
            <a:r>
              <a:rPr lang="cs-CZ" sz="2400" b="1">
                <a:latin typeface="Avenir Next LT Pro" panose="020B0504020202020204" pitchFamily="34" charset="-18"/>
              </a:rPr>
              <a:t>Celkem				408 618 aplikací</a:t>
            </a:r>
          </a:p>
          <a:p>
            <a:r>
              <a:rPr lang="cs-CZ" sz="2400" b="1">
                <a:latin typeface="Avenir Next LT Pro" panose="020B0504020202020204" pitchFamily="34" charset="-18"/>
              </a:rPr>
              <a:t>65+					306 058 aplikací</a:t>
            </a:r>
          </a:p>
          <a:p>
            <a:endParaRPr lang="cs-CZ" sz="2400" b="1">
              <a:latin typeface="Avenir Next LT Pro" panose="020B0504020202020204" pitchFamily="34" charset="-18"/>
            </a:endParaRPr>
          </a:p>
          <a:p>
            <a:endParaRPr lang="cs-CZ" sz="2400" b="1">
              <a:latin typeface="Avenir Next LT Pro" panose="020B0504020202020204" pitchFamily="34" charset="-18"/>
            </a:endParaRPr>
          </a:p>
          <a:p>
            <a:endParaRPr lang="cs-CZ" sz="2400" b="1">
              <a:latin typeface="Avenir Next LT Pro" panose="020B0504020202020204" pitchFamily="34" charset="-18"/>
            </a:endParaRPr>
          </a:p>
          <a:p>
            <a:r>
              <a:rPr lang="cs-CZ" sz="2400" b="1">
                <a:latin typeface="Avenir Next LT Pro" panose="020B0504020202020204" pitchFamily="34" charset="-18"/>
              </a:rPr>
              <a:t>Proočkovanost celkem			3,8%</a:t>
            </a:r>
          </a:p>
          <a:p>
            <a:r>
              <a:rPr lang="cs-CZ" sz="2400" b="1">
                <a:latin typeface="Avenir Next LT Pro" panose="020B0504020202020204" pitchFamily="34" charset="-18"/>
              </a:rPr>
              <a:t>Proočkovanost 65+			14,4%</a:t>
            </a:r>
            <a:endParaRPr lang="en-US" sz="2400" b="1">
              <a:latin typeface="Avenir Next LT Pro" panose="020B05040202020202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342847310"/>
      </p:ext>
    </p:extLst>
  </p:cSld>
  <p:clrMapOvr>
    <a:masterClrMapping/>
  </p:clrMapOvr>
  <p:transition>
    <p:zoom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E2199F-53A0-8B30-F36A-692FC113D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Avenir Next LT Pro" panose="020B0504020202020204" pitchFamily="34" charset="-18"/>
              </a:rPr>
              <a:t>Přehled počtu vykázaných očkování v čase v sezoně 2023/2024 dle věkových kategorií </a:t>
            </a:r>
            <a:endParaRPr lang="en-US">
              <a:latin typeface="Avenir Next LT Pro" panose="020B0504020202020204" pitchFamily="34" charset="-18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FDD3032F-27DC-0928-86B8-5776BAEC20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814" y="890516"/>
            <a:ext cx="8196271" cy="5684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283920"/>
      </p:ext>
    </p:extLst>
  </p:cSld>
  <p:clrMapOvr>
    <a:masterClrMapping/>
  </p:clrMapOvr>
  <p:transition>
    <p:zoom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879011-4AE0-3F7C-D0EC-183BD6F51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6095" y="1286196"/>
            <a:ext cx="6794500" cy="4525963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Podíl klientů pobytových sociálních služeb, kteří byli očkování proti chřipce v dané sezóně:</a:t>
            </a:r>
          </a:p>
          <a:p>
            <a:endParaRPr lang="en-US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35DF5B33-6AE1-85BA-FEA5-D6BFF8D273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057" y="1903411"/>
            <a:ext cx="6958962" cy="3802420"/>
          </a:xfrm>
          <a:prstGeom prst="rect">
            <a:avLst/>
          </a:prstGeom>
        </p:spPr>
      </p:pic>
      <p:sp>
        <p:nvSpPr>
          <p:cNvPr id="10" name="Nadpis 7">
            <a:extLst>
              <a:ext uri="{FF2B5EF4-FFF2-40B4-BE49-F238E27FC236}">
                <a16:creationId xmlns:a16="http://schemas.microsoft.com/office/drawing/2014/main" id="{8AB89AB4-591E-F057-5D09-170592A3E95C}"/>
              </a:ext>
            </a:extLst>
          </p:cNvPr>
          <p:cNvSpPr txBox="1">
            <a:spLocks/>
          </p:cNvSpPr>
          <p:nvPr/>
        </p:nvSpPr>
        <p:spPr bwMode="auto">
          <a:xfrm>
            <a:off x="947057" y="189085"/>
            <a:ext cx="8098972" cy="538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GillSans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GillSans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GillSans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GillSan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GillSan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GillSan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GillSan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GillSans" pitchFamily="34" charset="0"/>
              </a:defRPr>
            </a:lvl9pPr>
          </a:lstStyle>
          <a:p>
            <a:r>
              <a:rPr lang="cs-CZ" kern="0">
                <a:latin typeface="Avenir Next LT Pro" panose="020B0504020202020204" pitchFamily="34" charset="-18"/>
              </a:rPr>
              <a:t>Proočkovanost proti chřipce: věk 65+</a:t>
            </a:r>
          </a:p>
        </p:txBody>
      </p:sp>
      <p:sp>
        <p:nvSpPr>
          <p:cNvPr id="11" name="TextovéPole 1">
            <a:extLst>
              <a:ext uri="{FF2B5EF4-FFF2-40B4-BE49-F238E27FC236}">
                <a16:creationId xmlns:a16="http://schemas.microsoft.com/office/drawing/2014/main" id="{A9FB273C-C439-FC6E-23DF-9D79D3181616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846095" y="5938068"/>
            <a:ext cx="7220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>
                <a:latin typeface="Avenir Next LT Pro" panose="020B0504020202020204" pitchFamily="34" charset="-18"/>
              </a:rPr>
              <a:t>Zdroj: </a:t>
            </a:r>
            <a:r>
              <a:rPr kumimoji="0" lang="cs-CZ" sz="1200" b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 panose="020B0504020202020204" pitchFamily="34" charset="-18"/>
              </a:rPr>
              <a:t>Národní </a:t>
            </a:r>
            <a:r>
              <a:rPr lang="cs-CZ" sz="1200" b="1">
                <a:solidFill>
                  <a:prstClr val="black"/>
                </a:solidFill>
                <a:latin typeface="Avenir Next LT Pro" panose="020B0504020202020204" pitchFamily="34" charset="-18"/>
              </a:rPr>
              <a:t>registr hrazených zdravotních služeb (NRHZS), </a:t>
            </a:r>
            <a:r>
              <a:rPr kumimoji="0" lang="cs-CZ" sz="1200" b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 panose="020B0504020202020204" pitchFamily="34" charset="-18"/>
              </a:rPr>
              <a:t>Národní sociální informační systém (NSIS) - data o pobytových sociálních službách převzatá z MPSV</a:t>
            </a:r>
            <a:endParaRPr lang="cs-CZ" sz="1200" b="1">
              <a:latin typeface="Avenir Next LT Pro" panose="020B05040202020202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071918784"/>
      </p:ext>
    </p:extLst>
  </p:cSld>
  <p:clrMapOvr>
    <a:masterClrMapping/>
  </p:clrMapOvr>
  <p:transition>
    <p:zoom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879011-4AE0-3F7C-D0EC-183BD6F51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6095" y="1286196"/>
            <a:ext cx="6794500" cy="4525963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Podíl klientů pobytových sociálních služeb, kteří byli očkování proti covid-19 v dané sezóně:</a:t>
            </a:r>
          </a:p>
          <a:p>
            <a:endParaRPr lang="en-US"/>
          </a:p>
        </p:txBody>
      </p:sp>
      <p:sp>
        <p:nvSpPr>
          <p:cNvPr id="10" name="Nadpis 7">
            <a:extLst>
              <a:ext uri="{FF2B5EF4-FFF2-40B4-BE49-F238E27FC236}">
                <a16:creationId xmlns:a16="http://schemas.microsoft.com/office/drawing/2014/main" id="{8AB89AB4-591E-F057-5D09-170592A3E95C}"/>
              </a:ext>
            </a:extLst>
          </p:cNvPr>
          <p:cNvSpPr txBox="1">
            <a:spLocks/>
          </p:cNvSpPr>
          <p:nvPr/>
        </p:nvSpPr>
        <p:spPr bwMode="auto">
          <a:xfrm>
            <a:off x="947057" y="189085"/>
            <a:ext cx="8098972" cy="538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GillSans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GillSans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GillSans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GillSan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GillSan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GillSan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GillSan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tabLst>
                <a:tab pos="0" algn="l"/>
              </a:tabLst>
              <a:defRPr sz="2000" b="1">
                <a:solidFill>
                  <a:schemeClr val="bg1"/>
                </a:solidFill>
                <a:latin typeface="GillSans" pitchFamily="34" charset="0"/>
              </a:defRPr>
            </a:lvl9pPr>
          </a:lstStyle>
          <a:p>
            <a:r>
              <a:rPr lang="cs-CZ" kern="0">
                <a:latin typeface="Avenir Next LT Pro" panose="020B0504020202020204" pitchFamily="34" charset="-18"/>
              </a:rPr>
              <a:t>Proočkovanost proti covid-19: věk 65+</a:t>
            </a:r>
          </a:p>
        </p:txBody>
      </p:sp>
      <p:sp>
        <p:nvSpPr>
          <p:cNvPr id="11" name="TextovéPole 1">
            <a:extLst>
              <a:ext uri="{FF2B5EF4-FFF2-40B4-BE49-F238E27FC236}">
                <a16:creationId xmlns:a16="http://schemas.microsoft.com/office/drawing/2014/main" id="{A9FB273C-C439-FC6E-23DF-9D79D3181616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846095" y="5938068"/>
            <a:ext cx="7220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>
                <a:latin typeface="Avenir Next LT Pro" panose="020B0504020202020204" pitchFamily="34" charset="-18"/>
              </a:rPr>
              <a:t>Zdroj: </a:t>
            </a:r>
            <a:r>
              <a:rPr kumimoji="0" lang="cs-CZ" sz="1200" b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 panose="020B0504020202020204" pitchFamily="34" charset="-18"/>
              </a:rPr>
              <a:t>Národní </a:t>
            </a:r>
            <a:r>
              <a:rPr lang="cs-CZ" sz="1200" b="1">
                <a:solidFill>
                  <a:prstClr val="black"/>
                </a:solidFill>
                <a:latin typeface="Avenir Next LT Pro" panose="020B0504020202020204" pitchFamily="34" charset="-18"/>
              </a:rPr>
              <a:t>registr hrazených zdravotních služeb (NRHZS), </a:t>
            </a:r>
            <a:r>
              <a:rPr kumimoji="0" lang="cs-CZ" sz="1200" b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venir Next LT Pro" panose="020B0504020202020204" pitchFamily="34" charset="-18"/>
              </a:rPr>
              <a:t>Národní sociální informační systém (NSIS) - data o pobytových sociálních službách převzatá z MPSV</a:t>
            </a:r>
            <a:endParaRPr lang="cs-CZ" sz="1200" b="1">
              <a:latin typeface="Avenir Next LT Pro" panose="020B0504020202020204" pitchFamily="34" charset="-18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46FBD6CB-9D09-7A46-38FA-6914B4DEEB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0993" y="1836054"/>
            <a:ext cx="6669602" cy="3976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385857"/>
      </p:ext>
    </p:extLst>
  </p:cSld>
  <p:clrMapOvr>
    <a:masterClrMapping/>
  </p:clrMapOvr>
  <p:transition>
    <p:zoom dir="in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F311A5-E235-7179-E09F-12F4F2797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latin typeface="Avenir Next LT Pro" panose="020B0504020202020204" pitchFamily="34" charset="-18"/>
              </a:rPr>
              <a:t>Proočkovanost 60+ v zemích EU – 2023/2024</a:t>
            </a:r>
            <a:endParaRPr lang="en-US">
              <a:latin typeface="Avenir Next LT Pro" panose="020B0504020202020204" pitchFamily="34" charset="-18"/>
            </a:endParaRP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533F217B-3661-6D29-CE88-B38DB0C376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4919" y="1534886"/>
            <a:ext cx="6614161" cy="4525963"/>
          </a:xfrm>
        </p:spPr>
      </p:pic>
    </p:spTree>
    <p:extLst>
      <p:ext uri="{BB962C8B-B14F-4D97-AF65-F5344CB8AC3E}">
        <p14:creationId xmlns:p14="http://schemas.microsoft.com/office/powerpoint/2010/main" val="260203635"/>
      </p:ext>
    </p:extLst>
  </p:cSld>
  <p:clrMapOvr>
    <a:masterClrMapping/>
  </p:clrMapOvr>
  <p:transition>
    <p:zoom dir="in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E2B76B-530E-695F-5A23-4FE3663F7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8307"/>
            <a:ext cx="8229600" cy="965084"/>
          </a:xfrm>
        </p:spPr>
        <p:txBody>
          <a:bodyPr wrap="square" anchor="ctr">
            <a:normAutofit/>
          </a:bodyPr>
          <a:lstStyle/>
          <a:p>
            <a:r>
              <a:rPr lang="cs-CZ">
                <a:latin typeface="Avenir Next LT Pro" panose="020B0504020202020204" pitchFamily="34" charset="-18"/>
              </a:rPr>
              <a:t>Očkování proti covid- 19 v sezoně 2024/2025</a:t>
            </a:r>
            <a:endParaRPr lang="en-US">
              <a:latin typeface="Avenir Next LT Pro" panose="020B0504020202020204" pitchFamily="34" charset="-18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D3D1389-B4E1-F711-C118-AFC0FFE51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04257"/>
            <a:ext cx="4040188" cy="639762"/>
          </a:xfrm>
        </p:spPr>
        <p:txBody>
          <a:bodyPr/>
          <a:lstStyle/>
          <a:p>
            <a:r>
              <a:rPr lang="cs-CZ" sz="2400" b="1" kern="100">
                <a:effectLst/>
              </a:rPr>
              <a:t>Načasování očkování proti covid-19</a:t>
            </a:r>
            <a:endParaRPr lang="en-US"/>
          </a:p>
        </p:txBody>
      </p:sp>
      <p:pic>
        <p:nvPicPr>
          <p:cNvPr id="5" name="Grafický objekt 4" descr="Stopky se souvislou výplní">
            <a:extLst>
              <a:ext uri="{FF2B5EF4-FFF2-40B4-BE49-F238E27FC236}">
                <a16:creationId xmlns:a16="http://schemas.microsoft.com/office/drawing/2014/main" id="{280E78F5-4255-E333-10D1-98C43C915F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6057" y="2512105"/>
            <a:ext cx="3069772" cy="3069772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6E1850-88F8-62EE-8E0A-65EAE80A34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100059" y="1404257"/>
            <a:ext cx="4804455" cy="5165724"/>
          </a:xfrm>
        </p:spPr>
        <p:txBody>
          <a:bodyPr wrap="square" anchor="t">
            <a:noAutofit/>
          </a:bodyPr>
          <a:lstStyle/>
          <a:p>
            <a:pPr algn="just">
              <a:lnSpc>
                <a:spcPct val="170000"/>
              </a:lnSpc>
              <a:spcAft>
                <a:spcPts val="800"/>
              </a:spcAft>
            </a:pPr>
            <a:r>
              <a:rPr lang="cs-CZ" sz="1400" kern="100">
                <a:effectLst/>
                <a:latin typeface="Avenir Next LT Pro" panose="020B0504020202020204" pitchFamily="34" charset="-18"/>
              </a:rPr>
              <a:t>I když virus SARS-CoV-2 cirkuluje v populaci celoročně a onemocnění covid-19 nemá tak výraznou sezónnost jako např. chřipka, je z dat vývoje počtu hospitalizací zřejmé, že počet závažných průběhů narůstá významněji v průběhu podzimu a zimy, a proto se také primárně doporučuje absolvování očkování proti onemocnění covid-19 před nástupem podzimní respirační sezony. Sjednocení podzimních očkovacích kampaní proti chřipce a onemocnění covid-19 se může jevit jako vhodné nejen z důvodu zaměření na stejné cílové skupiny, ale také s ohledem na jejich organizaci a komunikaci. Obecně však i nadále platí, že je možné se proti covid-19 nechat očkovat kdykoliv v průběhu roku. </a:t>
            </a:r>
          </a:p>
          <a:p>
            <a:pPr>
              <a:lnSpc>
                <a:spcPct val="90000"/>
              </a:lnSpc>
            </a:pP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16128227"/>
      </p:ext>
    </p:extLst>
  </p:cSld>
  <p:clrMapOvr>
    <a:masterClrMapping/>
  </p:clrMapOvr>
  <p:transition>
    <p:zoom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E2B76B-530E-695F-5A23-4FE3663F7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8307"/>
            <a:ext cx="8229600" cy="965084"/>
          </a:xfrm>
        </p:spPr>
        <p:txBody>
          <a:bodyPr wrap="square" anchor="ctr">
            <a:normAutofit/>
          </a:bodyPr>
          <a:lstStyle/>
          <a:p>
            <a:r>
              <a:rPr lang="cs-CZ">
                <a:latin typeface="Avenir Next LT Pro" panose="020B0504020202020204" pitchFamily="34" charset="-18"/>
              </a:rPr>
              <a:t>Očkování proti covid- 19 v sezoně 2024/2025</a:t>
            </a:r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D3D1389-B4E1-F711-C118-AFC0FFE51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7378" y="3151414"/>
            <a:ext cx="2819401" cy="83570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cs-CZ" sz="1600" b="1">
                <a:solidFill>
                  <a:srgbClr val="000000"/>
                </a:solidFill>
                <a:effectLst/>
                <a:latin typeface="Avenir Next LT Pro" panose="020B0504020202020204" pitchFamily="34" charset="-18"/>
                <a:ea typeface="Times New Roman" panose="02020603050405020304" pitchFamily="18" charset="0"/>
              </a:rPr>
              <a:t>Kdo by měl být očkován proti covid-19 </a:t>
            </a:r>
            <a:r>
              <a:rPr lang="cs-CZ" sz="16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endParaRPr lang="cs-CZ" sz="1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6E1850-88F8-62EE-8E0A-65EAE80A34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33801" y="1404257"/>
            <a:ext cx="5170714" cy="5165724"/>
          </a:xfrm>
        </p:spPr>
        <p:txBody>
          <a:bodyPr wrap="square" anchor="t">
            <a:no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cs-CZ" sz="1400" kern="100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Očkování je umožněno všem osobám, včetně dětí, pro které je očkovací látka schválena Evropskou komisí a Evropskou lékovou agenturou (EMA) a které nemají žádnou kontraindikaci. Na základě rizika onemocnění a rozvoje komplikací nemoci covid-19 je doporučení rozlišováno pro osoby se zvýšeným rizikem a s běžným rizikem.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lphaLcPeriod"/>
            </a:pPr>
            <a:r>
              <a:rPr lang="cs-CZ" sz="1400" kern="100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Očkování je doporučeno všem osobám se zvýšeným rizikem onemocnění, závažného průběhu nebo se zvýšeným rizikem komplikací nemoci covid-19.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cs-CZ" sz="1400" kern="100">
                <a:effectLst/>
                <a:latin typeface="Avenir Next LT Pro" panose="020B0504020202020204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Očkování zdravých dětí od 6 měsíců věku a dospělých do 60 let věku je doporučeno na základě individuálního zhodnocení možných rizikových faktorů a klinického rozhodnutí se zohledněním preferencí očkované osoby/zákonného zástupce.</a:t>
            </a:r>
          </a:p>
          <a:p>
            <a:pPr>
              <a:lnSpc>
                <a:spcPct val="90000"/>
              </a:lnSpc>
            </a:pP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715674787"/>
      </p:ext>
    </p:extLst>
  </p:cSld>
  <p:clrMapOvr>
    <a:masterClrMapping/>
  </p:clrMapOvr>
  <p:transition>
    <p:zoom dir="in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AB_RESIZEMODE" val="1"/>
  <p:tag name="SLIDEFAB_EXPORTMODE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FAB_RESIZEMODE" val="1"/>
  <p:tag name="SLIDEFAB_EXPORTMODE" val="4"/>
</p:tagLst>
</file>

<file path=ppt/theme/theme1.xml><?xml version="1.0" encoding="utf-8"?>
<a:theme xmlns:a="http://schemas.openxmlformats.org/drawingml/2006/main" name="Prezentace CZ">
  <a:themeElements>
    <a:clrScheme name="Prezentace CZ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Prezentace CZ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e CZ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5EF22AD4D89E249A86ED70770EF02A9" ma:contentTypeVersion="4" ma:contentTypeDescription="Vytvoří nový dokument" ma:contentTypeScope="" ma:versionID="b9addafd07847cccd65406614de98834">
  <xsd:schema xmlns:xsd="http://www.w3.org/2001/XMLSchema" xmlns:xs="http://www.w3.org/2001/XMLSchema" xmlns:p="http://schemas.microsoft.com/office/2006/metadata/properties" xmlns:ns2="6fc07a72-6c76-4415-acee-ad2c9a6665a4" targetNamespace="http://schemas.microsoft.com/office/2006/metadata/properties" ma:root="true" ma:fieldsID="1ffd1edf50fbf6dc6e66b113fd23e47a" ns2:_="">
    <xsd:import namespace="6fc07a72-6c76-4415-acee-ad2c9a6665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c07a72-6c76-4415-acee-ad2c9a6665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1FD85E2-5EA7-425B-BC1C-86D64E9FC0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BECC37-50B1-4C1F-9B3D-C862619F6022}">
  <ds:schemaRefs>
    <ds:schemaRef ds:uri="6fc07a72-6c76-4415-acee-ad2c9a6665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96B1936-9C10-44D8-9983-DE073A81679C}">
  <ds:schemaRefs>
    <ds:schemaRef ds:uri="6fc07a72-6c76-4415-acee-ad2c9a6665a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CZ</Template>
  <Application>Microsoft Office PowerPoint</Application>
  <PresentationFormat>Předvádění na obrazovce (4:3)</PresentationFormat>
  <Slides>12</Slides>
  <Notes>0</Notes>
  <HiddenSlides>0</HiddenSlide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Prezentace CZ</vt:lpstr>
      <vt:lpstr>   </vt:lpstr>
      <vt:lpstr>Východisko </vt:lpstr>
      <vt:lpstr>Proočkovanost proti covid-19 v sezoně 2023/2024</vt:lpstr>
      <vt:lpstr>Přehled počtu vykázaných očkování v čase v sezoně 2023/2024 dle věkových kategorií </vt:lpstr>
      <vt:lpstr>Prezentace aplikace PowerPoint</vt:lpstr>
      <vt:lpstr>Prezentace aplikace PowerPoint</vt:lpstr>
      <vt:lpstr>Proočkovanost 60+ v zemích EU – 2023/2024</vt:lpstr>
      <vt:lpstr>Očkování proti covid- 19 v sezoně 2024/2025</vt:lpstr>
      <vt:lpstr>Očkování proti covid- 19 v sezoně 2024/2025</vt:lpstr>
      <vt:lpstr>Očkování proti covid- 19 v sezoně 2024/2025</vt:lpstr>
      <vt:lpstr>Očkování proti covid- 19 v sezoně 2024/2025</vt:lpstr>
      <vt:lpstr>Očkování proti covid- 19 v sezoně 2024/2025</vt:lpstr>
    </vt:vector>
  </TitlesOfParts>
  <Company>Ministerstvo zdravotnictví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gottval</dc:creator>
  <cp:revision>2</cp:revision>
  <cp:lastPrinted>2024-08-14T05:42:43Z</cp:lastPrinted>
  <dcterms:created xsi:type="dcterms:W3CDTF">2011-06-28T13:43:06Z</dcterms:created>
  <dcterms:modified xsi:type="dcterms:W3CDTF">2024-08-14T07:33:55Z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0x010100A5EF22AD4D89E249A86ED70770EF02A9</vt:lpwstr>
  </property>
</Properties>
</file>